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6"/>
  </p:notesMasterIdLst>
  <p:sldIdLst>
    <p:sldId id="256" r:id="rId2"/>
    <p:sldId id="267" r:id="rId3"/>
    <p:sldId id="273" r:id="rId4"/>
    <p:sldId id="274" r:id="rId5"/>
    <p:sldId id="275" r:id="rId6"/>
    <p:sldId id="276" r:id="rId7"/>
    <p:sldId id="277" r:id="rId8"/>
    <p:sldId id="278" r:id="rId9"/>
    <p:sldId id="279" r:id="rId10"/>
    <p:sldId id="280" r:id="rId11"/>
    <p:sldId id="281" r:id="rId12"/>
    <p:sldId id="282" r:id="rId13"/>
    <p:sldId id="283" r:id="rId14"/>
    <p:sldId id="257" r:id="rId15"/>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Marker Felt" pitchFamily="1" charset="0"/>
        <a:ea typeface="ヒラギノ明朝 ProN W3" pitchFamily="1" charset="-128"/>
        <a:cs typeface="+mn-cs"/>
        <a:sym typeface="Marker Felt" pitchFamily="1" charset="0"/>
      </a:defRPr>
    </a:lvl1pPr>
    <a:lvl2pPr marL="457200" algn="l" rtl="0" fontAlgn="base">
      <a:spcBef>
        <a:spcPct val="0"/>
      </a:spcBef>
      <a:spcAft>
        <a:spcPct val="0"/>
      </a:spcAft>
      <a:defRPr sz="1200" kern="1200">
        <a:solidFill>
          <a:srgbClr val="000000"/>
        </a:solidFill>
        <a:latin typeface="Marker Felt" pitchFamily="1" charset="0"/>
        <a:ea typeface="ヒラギノ明朝 ProN W3" pitchFamily="1" charset="-128"/>
        <a:cs typeface="+mn-cs"/>
        <a:sym typeface="Marker Felt" pitchFamily="1" charset="0"/>
      </a:defRPr>
    </a:lvl2pPr>
    <a:lvl3pPr marL="914400" algn="l" rtl="0" fontAlgn="base">
      <a:spcBef>
        <a:spcPct val="0"/>
      </a:spcBef>
      <a:spcAft>
        <a:spcPct val="0"/>
      </a:spcAft>
      <a:defRPr sz="1200" kern="1200">
        <a:solidFill>
          <a:srgbClr val="000000"/>
        </a:solidFill>
        <a:latin typeface="Marker Felt" pitchFamily="1" charset="0"/>
        <a:ea typeface="ヒラギノ明朝 ProN W3" pitchFamily="1" charset="-128"/>
        <a:cs typeface="+mn-cs"/>
        <a:sym typeface="Marker Felt" pitchFamily="1" charset="0"/>
      </a:defRPr>
    </a:lvl3pPr>
    <a:lvl4pPr marL="1371600" algn="l" rtl="0" fontAlgn="base">
      <a:spcBef>
        <a:spcPct val="0"/>
      </a:spcBef>
      <a:spcAft>
        <a:spcPct val="0"/>
      </a:spcAft>
      <a:defRPr sz="1200" kern="1200">
        <a:solidFill>
          <a:srgbClr val="000000"/>
        </a:solidFill>
        <a:latin typeface="Marker Felt" pitchFamily="1" charset="0"/>
        <a:ea typeface="ヒラギノ明朝 ProN W3" pitchFamily="1" charset="-128"/>
        <a:cs typeface="+mn-cs"/>
        <a:sym typeface="Marker Felt" pitchFamily="1" charset="0"/>
      </a:defRPr>
    </a:lvl4pPr>
    <a:lvl5pPr marL="1828800" algn="l" rtl="0" fontAlgn="base">
      <a:spcBef>
        <a:spcPct val="0"/>
      </a:spcBef>
      <a:spcAft>
        <a:spcPct val="0"/>
      </a:spcAft>
      <a:defRPr sz="1200" kern="1200">
        <a:solidFill>
          <a:srgbClr val="000000"/>
        </a:solidFill>
        <a:latin typeface="Marker Felt" pitchFamily="1" charset="0"/>
        <a:ea typeface="ヒラギノ明朝 ProN W3" pitchFamily="1" charset="-128"/>
        <a:cs typeface="+mn-cs"/>
        <a:sym typeface="Marker Felt" pitchFamily="1" charset="0"/>
      </a:defRPr>
    </a:lvl5pPr>
    <a:lvl6pPr marL="2286000" algn="l" defTabSz="914400" rtl="0" eaLnBrk="1" latinLnBrk="0" hangingPunct="1">
      <a:defRPr sz="1200" kern="1200">
        <a:solidFill>
          <a:srgbClr val="000000"/>
        </a:solidFill>
        <a:latin typeface="Marker Felt" pitchFamily="1" charset="0"/>
        <a:ea typeface="ヒラギノ明朝 ProN W3" pitchFamily="1" charset="-128"/>
        <a:cs typeface="+mn-cs"/>
        <a:sym typeface="Marker Felt" pitchFamily="1" charset="0"/>
      </a:defRPr>
    </a:lvl6pPr>
    <a:lvl7pPr marL="2743200" algn="l" defTabSz="914400" rtl="0" eaLnBrk="1" latinLnBrk="0" hangingPunct="1">
      <a:defRPr sz="1200" kern="1200">
        <a:solidFill>
          <a:srgbClr val="000000"/>
        </a:solidFill>
        <a:latin typeface="Marker Felt" pitchFamily="1" charset="0"/>
        <a:ea typeface="ヒラギノ明朝 ProN W3" pitchFamily="1" charset="-128"/>
        <a:cs typeface="+mn-cs"/>
        <a:sym typeface="Marker Felt" pitchFamily="1" charset="0"/>
      </a:defRPr>
    </a:lvl7pPr>
    <a:lvl8pPr marL="3200400" algn="l" defTabSz="914400" rtl="0" eaLnBrk="1" latinLnBrk="0" hangingPunct="1">
      <a:defRPr sz="1200" kern="1200">
        <a:solidFill>
          <a:srgbClr val="000000"/>
        </a:solidFill>
        <a:latin typeface="Marker Felt" pitchFamily="1" charset="0"/>
        <a:ea typeface="ヒラギノ明朝 ProN W3" pitchFamily="1" charset="-128"/>
        <a:cs typeface="+mn-cs"/>
        <a:sym typeface="Marker Felt" pitchFamily="1" charset="0"/>
      </a:defRPr>
    </a:lvl8pPr>
    <a:lvl9pPr marL="3657600" algn="l" defTabSz="914400" rtl="0" eaLnBrk="1" latinLnBrk="0" hangingPunct="1">
      <a:defRPr sz="1200" kern="1200">
        <a:solidFill>
          <a:srgbClr val="000000"/>
        </a:solidFill>
        <a:latin typeface="Marker Felt" pitchFamily="1" charset="0"/>
        <a:ea typeface="ヒラギノ明朝 ProN W3" pitchFamily="1" charset="-128"/>
        <a:cs typeface="+mn-cs"/>
        <a:sym typeface="Marker Felt" pitchFamily="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00" autoAdjust="0"/>
    <p:restoredTop sz="90929"/>
  </p:normalViewPr>
  <p:slideViewPr>
    <p:cSldViewPr>
      <p:cViewPr varScale="1">
        <p:scale>
          <a:sx n="67" d="100"/>
          <a:sy n="67" d="100"/>
        </p:scale>
        <p:origin x="-8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14339"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vl1pPr>
          </a:lstStyle>
          <a:p>
            <a:pPr>
              <a:defRPr/>
            </a:pPr>
            <a:endParaRPr lang="en-US"/>
          </a:p>
        </p:txBody>
      </p:sp>
      <p:sp>
        <p:nvSpPr>
          <p:cNvPr id="337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defRPr smtClean="0"/>
            </a:lvl1pPr>
          </a:lstStyle>
          <a:p>
            <a:pPr>
              <a:defRPr/>
            </a:pPr>
            <a:endParaRPr lang="en-US"/>
          </a:p>
        </p:txBody>
      </p:sp>
      <p:sp>
        <p:nvSpPr>
          <p:cNvPr id="14343"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vl1pPr>
          </a:lstStyle>
          <a:p>
            <a:pPr>
              <a:defRPr/>
            </a:pPr>
            <a:fld id="{11A0E03D-C09E-4F04-B736-4C9CBB41EF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arker Felt" pitchFamily="1" charset="0"/>
        <a:ea typeface="+mn-ea"/>
        <a:cs typeface="+mn-cs"/>
      </a:defRPr>
    </a:lvl1pPr>
    <a:lvl2pPr marL="457200" algn="l" rtl="0" eaLnBrk="0" fontAlgn="base" hangingPunct="0">
      <a:spcBef>
        <a:spcPct val="0"/>
      </a:spcBef>
      <a:spcAft>
        <a:spcPct val="0"/>
      </a:spcAft>
      <a:defRPr sz="1200" kern="1200">
        <a:solidFill>
          <a:schemeClr val="tx1"/>
        </a:solidFill>
        <a:latin typeface="Marker Felt" pitchFamily="1" charset="0"/>
        <a:ea typeface="+mn-ea"/>
        <a:cs typeface="+mn-cs"/>
      </a:defRPr>
    </a:lvl2pPr>
    <a:lvl3pPr marL="914400" algn="l" rtl="0" eaLnBrk="0" fontAlgn="base" hangingPunct="0">
      <a:spcBef>
        <a:spcPct val="0"/>
      </a:spcBef>
      <a:spcAft>
        <a:spcPct val="0"/>
      </a:spcAft>
      <a:defRPr sz="1200" kern="1200">
        <a:solidFill>
          <a:schemeClr val="tx1"/>
        </a:solidFill>
        <a:latin typeface="Marker Felt" pitchFamily="1" charset="0"/>
        <a:ea typeface="+mn-ea"/>
        <a:cs typeface="+mn-cs"/>
      </a:defRPr>
    </a:lvl3pPr>
    <a:lvl4pPr marL="1371600" algn="l" rtl="0" eaLnBrk="0" fontAlgn="base" hangingPunct="0">
      <a:spcBef>
        <a:spcPct val="0"/>
      </a:spcBef>
      <a:spcAft>
        <a:spcPct val="0"/>
      </a:spcAft>
      <a:defRPr sz="1200" kern="1200">
        <a:solidFill>
          <a:schemeClr val="tx1"/>
        </a:solidFill>
        <a:latin typeface="Marker Felt" pitchFamily="1" charset="0"/>
        <a:ea typeface="+mn-ea"/>
        <a:cs typeface="+mn-cs"/>
      </a:defRPr>
    </a:lvl4pPr>
    <a:lvl5pPr marL="1828800" algn="l" rtl="0" eaLnBrk="0" fontAlgn="base" hangingPunct="0">
      <a:spcBef>
        <a:spcPct val="0"/>
      </a:spcBef>
      <a:spcAft>
        <a:spcPct val="0"/>
      </a:spcAft>
      <a:defRPr sz="1200" kern="1200">
        <a:solidFill>
          <a:schemeClr val="tx1"/>
        </a:solidFill>
        <a:latin typeface="Marker Felt"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p:cNvSpPr>
          <p:nvPr>
            <p:ph type="sldNum" sz="quarter" idx="5"/>
          </p:nvPr>
        </p:nvSpPr>
        <p:spPr>
          <a:noFill/>
        </p:spPr>
        <p:txBody>
          <a:bodyPr/>
          <a:lstStyle/>
          <a:p>
            <a:fld id="{6C40BE35-2604-486F-9106-1CBFECE458EC}" type="slidenum">
              <a:rPr lang="en-US"/>
              <a:pPr/>
              <a:t>1</a:t>
            </a:fld>
            <a:endParaRPr lang="en-US"/>
          </a:p>
        </p:txBody>
      </p:sp>
      <p:sp>
        <p:nvSpPr>
          <p:cNvPr id="34819" name="Rectangle 2"/>
          <p:cNvSpPr>
            <a:spLocks noChangeArrowheads="1" noTextEdit="1"/>
          </p:cNvSpPr>
          <p:nvPr>
            <p:ph type="sldImg"/>
          </p:nvPr>
        </p:nvSpPr>
        <p:spPr>
          <a:ln/>
        </p:spPr>
      </p:sp>
      <p:sp>
        <p:nvSpPr>
          <p:cNvPr id="34820" name="Rectangle 3"/>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7992C13-0ED7-48A2-BEDB-15087C9B4942}" type="slidenum">
              <a:rPr lang="en-US"/>
              <a:pPr/>
              <a:t>2</a:t>
            </a:fld>
            <a:endParaRPr lang="en-US"/>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pPr marL="228600" indent="-22860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A9EE9FA-B006-4D9C-83FA-D9F649DF3BBA}" type="slidenum">
              <a:rPr lang="en-US"/>
              <a:pPr/>
              <a:t>5</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pPr eaLnBrk="1" hangingPunct="1"/>
            <a:r>
              <a:rPr lang="en-US" smtClean="0"/>
              <a:t>Have students brainstorm and respond to the question before continuing.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F7E6F1F-C910-4612-BC64-A560EBF3CD20}" type="slidenum">
              <a:rPr lang="en-US"/>
              <a:pPr/>
              <a:t>7</a:t>
            </a:fld>
            <a:endParaRPr lang="en-US"/>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pPr eaLnBrk="1" hangingPunct="1"/>
            <a:r>
              <a:rPr lang="en-US" smtClean="0">
                <a:latin typeface="Arial" charset="0"/>
                <a:cs typeface="Arial" charset="0"/>
              </a:rPr>
              <a:t>Ask students how the definition on the board could be modified to reflect this new information.</a:t>
            </a:r>
            <a:endParaRPr lang="en-US" smtClean="0"/>
          </a:p>
          <a:p>
            <a:pPr eaLnBrk="1" hangingPunct="1"/>
            <a:endParaRPr lang="en-US" smtClean="0"/>
          </a:p>
          <a:p>
            <a:pPr eaLnBrk="1" hangingPunct="1"/>
            <a:r>
              <a:rPr lang="en-US" smtClean="0">
                <a:latin typeface="Arial" charset="0"/>
                <a:cs typeface="Times New Roman" pitchFamily="18" charset="0"/>
              </a:rPr>
              <a:t>Write a revised definition on the board:  Fossils are the remains </a:t>
            </a:r>
            <a:r>
              <a:rPr lang="en-US" b="1" smtClean="0">
                <a:latin typeface="Arial" charset="0"/>
                <a:cs typeface="Times New Roman" pitchFamily="18" charset="0"/>
              </a:rPr>
              <a:t>or evidence</a:t>
            </a:r>
            <a:r>
              <a:rPr lang="en-US" smtClean="0">
                <a:latin typeface="Arial" charset="0"/>
                <a:cs typeface="Times New Roman" pitchFamily="18" charset="0"/>
              </a:rPr>
              <a:t> of living things.</a:t>
            </a:r>
            <a:r>
              <a:rPr lang="en-US" smtClean="0">
                <a:latin typeface="Arial" charset="0"/>
                <a:cs typeface="Arial" charset="0"/>
              </a:rPr>
              <a:t>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9DD0A85-A644-484B-919C-D567B9974C35}" type="slidenum">
              <a:rPr lang="en-US"/>
              <a:pPr/>
              <a:t>8</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pPr eaLnBrk="1" hangingPunct="1"/>
            <a:r>
              <a:rPr lang="en-US" smtClean="0"/>
              <a:t>Have students brainstorm at each STOP sign and respond to the question before continuing.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37B86B4-1813-45CF-84D1-9793A560779F}" type="slidenum">
              <a:rPr lang="en-US"/>
              <a:pPr/>
              <a:t>9</a:t>
            </a:fld>
            <a:endParaRPr lang="en-US"/>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w="9525"/>
        </p:spPr>
        <p:txBody>
          <a:bodyPr/>
          <a:lstStyle/>
          <a:p>
            <a:pPr eaLnBrk="1" hangingPunct="1"/>
            <a:r>
              <a:rPr lang="en-US" smtClean="0">
                <a:latin typeface="Arial" charset="0"/>
                <a:cs typeface="Times New Roman" pitchFamily="18" charset="0"/>
              </a:rPr>
              <a:t>Ask students how the definition on the board could be modified to reflect this new information.</a:t>
            </a:r>
          </a:p>
          <a:p>
            <a:pPr eaLnBrk="1" hangingPunct="1"/>
            <a:r>
              <a:rPr lang="en-US" i="1" smtClean="0">
                <a:latin typeface="Arial" charset="0"/>
                <a:cs typeface="Times New Roman" pitchFamily="18" charset="0"/>
              </a:rPr>
              <a:t>(Add that fossils are natural remains.)</a:t>
            </a:r>
            <a:r>
              <a:rPr lang="en-US" smtClean="0">
                <a:latin typeface="Arial" charset="0"/>
                <a:cs typeface="Arial" charset="0"/>
              </a:rPr>
              <a:t> </a:t>
            </a:r>
          </a:p>
          <a:p>
            <a:pPr eaLnBrk="1" hangingPunct="1"/>
            <a:endParaRPr lang="en-US" smtClean="0">
              <a:latin typeface="Arial" charset="0"/>
              <a:cs typeface="Arial" charset="0"/>
            </a:endParaRPr>
          </a:p>
          <a:p>
            <a:pPr eaLnBrk="1" hangingPunct="1"/>
            <a:r>
              <a:rPr lang="en-US" smtClean="0">
                <a:latin typeface="Arial" charset="0"/>
                <a:cs typeface="Times New Roman" pitchFamily="18" charset="0"/>
              </a:rPr>
              <a:t>Write a revised definition on the board:  Fossils are the </a:t>
            </a:r>
            <a:r>
              <a:rPr lang="en-US" b="1" smtClean="0">
                <a:latin typeface="Arial" charset="0"/>
                <a:cs typeface="Times New Roman" pitchFamily="18" charset="0"/>
              </a:rPr>
              <a:t>natural</a:t>
            </a:r>
            <a:r>
              <a:rPr lang="en-US" smtClean="0">
                <a:latin typeface="Arial" charset="0"/>
                <a:cs typeface="Times New Roman" pitchFamily="18" charset="0"/>
              </a:rPr>
              <a:t> remains or evidence of living things.</a:t>
            </a:r>
            <a:r>
              <a:rPr lang="en-US" smtClean="0">
                <a:latin typeface="Arial" charset="0"/>
                <a:cs typeface="Arial"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342F96E-FFC3-4EBA-A71C-F26EE7305636}" type="slidenum">
              <a:rPr lang="en-US"/>
              <a:pPr/>
              <a:t>10</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w="9525"/>
        </p:spPr>
        <p:txBody>
          <a:bodyPr/>
          <a:lstStyle/>
          <a:p>
            <a:pPr eaLnBrk="1" hangingPunct="1"/>
            <a:r>
              <a:rPr lang="en-US" smtClean="0">
                <a:latin typeface="Arial" charset="0"/>
                <a:cs typeface="Arial" charset="0"/>
              </a:rPr>
              <a:t>Ask students how the definition on the board could be modified to reflect this new information.</a:t>
            </a:r>
          </a:p>
          <a:p>
            <a:pPr eaLnBrk="1" hangingPunct="1"/>
            <a:r>
              <a:rPr lang="en-US" i="1" smtClean="0">
                <a:latin typeface="Arial" charset="0"/>
                <a:cs typeface="Arial" charset="0"/>
              </a:rPr>
              <a:t>(Add that fossils are prehistoric.)</a:t>
            </a:r>
            <a:endParaRPr lang="en-US" smtClean="0">
              <a:latin typeface="Arial" charset="0"/>
              <a:cs typeface="Arial" charset="0"/>
            </a:endParaRPr>
          </a:p>
          <a:p>
            <a:pPr eaLnBrk="1" hangingPunct="1"/>
            <a:r>
              <a:rPr lang="en-US" smtClean="0">
                <a:latin typeface="Arial" charset="0"/>
                <a:cs typeface="Arial" charset="0"/>
              </a:rPr>
              <a:t> </a:t>
            </a:r>
          </a:p>
          <a:p>
            <a:pPr eaLnBrk="1" hangingPunct="1"/>
            <a:r>
              <a:rPr lang="en-US" smtClean="0">
                <a:latin typeface="Arial" charset="0"/>
                <a:cs typeface="Arial" charset="0"/>
              </a:rPr>
              <a:t>Write a revised definition on the board:  Fossils are the natural remains or evidence of living things </a:t>
            </a:r>
            <a:r>
              <a:rPr lang="en-US" b="1" smtClean="0">
                <a:latin typeface="Arial" charset="0"/>
                <a:cs typeface="Arial" charset="0"/>
              </a:rPr>
              <a:t>from prehistoric times</a:t>
            </a:r>
            <a:r>
              <a:rPr lang="en-US" smtClean="0">
                <a:latin typeface="Arial" charset="0"/>
                <a:cs typeface="Arial" charset="0"/>
              </a:rPr>
              <a:t>.</a:t>
            </a:r>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4568CEB-C413-4890-A360-37FAFE0BDA68}" type="slidenum">
              <a:rPr lang="en-US"/>
              <a:pPr/>
              <a:t>11</a:t>
            </a:fld>
            <a:endParaRPr lang="en-US"/>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pPr eaLnBrk="1" hangingPunct="1"/>
            <a:r>
              <a:rPr lang="en-US" smtClean="0"/>
              <a:t>Have students brainstorm and respond to the question before continuing.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p:cNvSpPr>
          <p:nvPr>
            <p:ph type="sldNum" sz="quarter" idx="5"/>
          </p:nvPr>
        </p:nvSpPr>
        <p:spPr>
          <a:noFill/>
        </p:spPr>
        <p:txBody>
          <a:bodyPr/>
          <a:lstStyle/>
          <a:p>
            <a:fld id="{F8AF0E50-1F94-472F-867B-548D778C8FC2}" type="slidenum">
              <a:rPr lang="en-US"/>
              <a:pPr/>
              <a:t>14</a:t>
            </a:fld>
            <a:endParaRPr lang="en-US"/>
          </a:p>
        </p:txBody>
      </p:sp>
      <p:sp>
        <p:nvSpPr>
          <p:cNvPr id="43011" name="Rectangle 1026"/>
          <p:cNvSpPr>
            <a:spLocks noChangeArrowheads="1" noTextEdit="1"/>
          </p:cNvSpPr>
          <p:nvPr>
            <p:ph type="sldImg"/>
          </p:nvPr>
        </p:nvSpPr>
        <p:spPr>
          <a:ln/>
        </p:spPr>
      </p:sp>
      <p:sp>
        <p:nvSpPr>
          <p:cNvPr id="43012" name="Rectangle 1027"/>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7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95ADACF-A0D4-4A27-945B-F18C447FB327}" type="datetime1">
              <a:rPr lang="en-US"/>
              <a:pPr>
                <a:defRPr/>
              </a:pPr>
              <a:t>11/12/2013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507AA5-B475-456B-8DE4-8EB8FCD47E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600D6A-142C-4F18-837D-015AB5E6E0A9}" type="datetime1">
              <a:rPr lang="en-US"/>
              <a:pPr>
                <a:defRPr/>
              </a:pPr>
              <a:t>11/12/2013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2608DD-91D3-4EDB-93C3-2159441303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9F1D65-6807-45E5-B3B6-6BBF1CB89973}" type="datetime1">
              <a:rPr lang="en-US"/>
              <a:pPr>
                <a:defRPr/>
              </a:pPr>
              <a:t>11/12/2013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2EB908-2328-47AE-9C0D-AB282DE277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C9BAB50-D8EA-4D07-949D-F7700A793FD5}" type="datetime1">
              <a:rPr lang="en-US"/>
              <a:pPr>
                <a:defRPr/>
              </a:pPr>
              <a:t>11/12/2013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A5EC6-038F-4C82-A72C-430862AC3C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BE149E2-AA7B-4194-A9D4-8EDF361CDF59}" type="datetime1">
              <a:rPr lang="en-US"/>
              <a:pPr>
                <a:defRPr/>
              </a:pPr>
              <a:t>11/12/2013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0F4A9A-3846-4B80-97E8-1A7BE2D676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6DD0F6-A1E6-4344-B787-AC340A41FD68}" type="datetime1">
              <a:rPr lang="en-US"/>
              <a:pPr>
                <a:defRPr/>
              </a:pPr>
              <a:t>11/12/2013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DC00E6-92A5-4D76-A0AB-4ACA170BE2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D9BBB6C-D7FB-4455-85E7-53CA0CA7A28A}" type="datetime1">
              <a:rPr lang="en-US"/>
              <a:pPr>
                <a:defRPr/>
              </a:pPr>
              <a:t>11/12/2013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3A61DE-D848-4EF5-8C09-7A67603D3E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66C99F4-2334-40F4-A7AC-FE4ABFB9AC9D}" type="datetime1">
              <a:rPr lang="en-US"/>
              <a:pPr>
                <a:defRPr/>
              </a:pPr>
              <a:t>11/12/2013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56860F-217E-48E6-ADD7-5CB68B5C3B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2001DC-827F-4EB8-8FAC-88205418A129}" type="datetime1">
              <a:rPr lang="en-US"/>
              <a:pPr>
                <a:defRPr/>
              </a:pPr>
              <a:t>11/12/2013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4F1270-12A0-4622-A929-B4425EA0B0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835FFA-E37D-440C-B9F4-6F83F70EA7D3}" type="datetime1">
              <a:rPr lang="en-US"/>
              <a:pPr>
                <a:defRPr/>
              </a:pPr>
              <a:t>11/12/2013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DCAE6E-753C-4A96-9F6D-3FB80DB207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2B97F5-6CEF-4CCC-9E41-B9C374249198}" type="datetime1">
              <a:rPr lang="en-US"/>
              <a:pPr>
                <a:defRPr/>
              </a:pPr>
              <a:t>11/12/2013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EBAE5-2B5E-4C8B-A25C-71B7574EF0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solidFill>
                  <a:schemeClr val="tx1"/>
                </a:solidFill>
                <a:latin typeface="+mn-lt"/>
                <a:ea typeface="+mn-ea"/>
              </a:defRPr>
            </a:lvl1pPr>
          </a:lstStyle>
          <a:p>
            <a:pPr>
              <a:defRPr/>
            </a:pPr>
            <a:fld id="{9C4E28D1-BF88-4EC2-8926-FF6B5ADB0713}" type="datetime1">
              <a:rPr lang="en-US"/>
              <a:pPr>
                <a:defRPr/>
              </a:pPr>
              <a:t>11/12/2013</a:t>
            </a:fld>
            <a:endParaRPr lang="en-US"/>
          </a:p>
        </p:txBody>
      </p:sp>
      <p:sp>
        <p:nvSpPr>
          <p:cNvPr id="29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solidFill>
                  <a:schemeClr val="tx1"/>
                </a:solidFill>
                <a:latin typeface="+mn-lt"/>
                <a:ea typeface="+mn-ea"/>
              </a:defRPr>
            </a:lvl1pPr>
          </a:lstStyle>
          <a:p>
            <a:pPr>
              <a:defRPr/>
            </a:pPr>
            <a:endParaRPr lang="en-US"/>
          </a:p>
        </p:txBody>
      </p:sp>
      <p:sp>
        <p:nvSpPr>
          <p:cNvPr id="29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solidFill>
                  <a:schemeClr val="tx1"/>
                </a:solidFill>
                <a:latin typeface="+mn-lt"/>
                <a:ea typeface="+mn-ea"/>
              </a:defRPr>
            </a:lvl1pPr>
          </a:lstStyle>
          <a:p>
            <a:pPr>
              <a:defRPr/>
            </a:pPr>
            <a:fld id="{A87C6BB6-2610-4DDC-8379-1A266FF186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54" charset="-128"/>
        </a:defRPr>
      </a:lvl2pPr>
      <a:lvl3pPr algn="ctr" rtl="0" eaLnBrk="0" fontAlgn="base" hangingPunct="0">
        <a:spcBef>
          <a:spcPct val="0"/>
        </a:spcBef>
        <a:spcAft>
          <a:spcPct val="0"/>
        </a:spcAft>
        <a:defRPr sz="4400">
          <a:solidFill>
            <a:schemeClr val="tx2"/>
          </a:solidFill>
          <a:latin typeface="Arial" charset="0"/>
          <a:ea typeface="Osaka" pitchFamily="-54" charset="-128"/>
        </a:defRPr>
      </a:lvl3pPr>
      <a:lvl4pPr algn="ctr" rtl="0" eaLnBrk="0" fontAlgn="base" hangingPunct="0">
        <a:spcBef>
          <a:spcPct val="0"/>
        </a:spcBef>
        <a:spcAft>
          <a:spcPct val="0"/>
        </a:spcAft>
        <a:defRPr sz="4400">
          <a:solidFill>
            <a:schemeClr val="tx2"/>
          </a:solidFill>
          <a:latin typeface="Arial" charset="0"/>
          <a:ea typeface="Osaka" pitchFamily="-54" charset="-128"/>
        </a:defRPr>
      </a:lvl4pPr>
      <a:lvl5pPr algn="ctr" rtl="0" eaLnBrk="0" fontAlgn="base" hangingPunct="0">
        <a:spcBef>
          <a:spcPct val="0"/>
        </a:spcBef>
        <a:spcAft>
          <a:spcPct val="0"/>
        </a:spcAft>
        <a:defRPr sz="4400">
          <a:solidFill>
            <a:schemeClr val="tx2"/>
          </a:solidFill>
          <a:latin typeface="Arial" charset="0"/>
          <a:ea typeface="Osaka" pitchFamily="-54" charset="-128"/>
        </a:defRPr>
      </a:lvl5pPr>
      <a:lvl6pPr marL="457200" algn="ctr" rtl="0" fontAlgn="base">
        <a:spcBef>
          <a:spcPct val="0"/>
        </a:spcBef>
        <a:spcAft>
          <a:spcPct val="0"/>
        </a:spcAft>
        <a:defRPr sz="4400">
          <a:solidFill>
            <a:schemeClr val="tx2"/>
          </a:solidFill>
          <a:latin typeface="Arial" charset="0"/>
          <a:ea typeface="Osaka" pitchFamily="-54" charset="-128"/>
        </a:defRPr>
      </a:lvl6pPr>
      <a:lvl7pPr marL="914400" algn="ctr" rtl="0" fontAlgn="base">
        <a:spcBef>
          <a:spcPct val="0"/>
        </a:spcBef>
        <a:spcAft>
          <a:spcPct val="0"/>
        </a:spcAft>
        <a:defRPr sz="4400">
          <a:solidFill>
            <a:schemeClr val="tx2"/>
          </a:solidFill>
          <a:latin typeface="Arial" charset="0"/>
          <a:ea typeface="Osaka" pitchFamily="-54" charset="-128"/>
        </a:defRPr>
      </a:lvl7pPr>
      <a:lvl8pPr marL="1371600" algn="ctr" rtl="0" fontAlgn="base">
        <a:spcBef>
          <a:spcPct val="0"/>
        </a:spcBef>
        <a:spcAft>
          <a:spcPct val="0"/>
        </a:spcAft>
        <a:defRPr sz="4400">
          <a:solidFill>
            <a:schemeClr val="tx2"/>
          </a:solidFill>
          <a:latin typeface="Arial" charset="0"/>
          <a:ea typeface="Osaka" pitchFamily="-54" charset="-128"/>
        </a:defRPr>
      </a:lvl8pPr>
      <a:lvl9pPr marL="1828800" algn="ctr" rtl="0" fontAlgn="base">
        <a:spcBef>
          <a:spcPct val="0"/>
        </a:spcBef>
        <a:spcAft>
          <a:spcPct val="0"/>
        </a:spcAft>
        <a:defRPr sz="4400">
          <a:solidFill>
            <a:schemeClr val="tx2"/>
          </a:solidFill>
          <a:latin typeface="Arial" charset="0"/>
          <a:ea typeface="Osaka" pitchFamily="-5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170" name="Picture 9" descr="SWFossils_p1"/>
          <p:cNvPicPr>
            <a:picLocks noChangeAspect="1" noChangeArrowheads="1"/>
          </p:cNvPicPr>
          <p:nvPr/>
        </p:nvPicPr>
        <p:blipFill>
          <a:blip r:embed="rId4" cstate="print"/>
          <a:srcRect/>
          <a:stretch>
            <a:fillRect/>
          </a:stretch>
        </p:blipFill>
        <p:spPr bwMode="auto">
          <a:xfrm>
            <a:off x="-180975" y="0"/>
            <a:ext cx="9324975" cy="6877050"/>
          </a:xfrm>
          <a:prstGeom prst="rect">
            <a:avLst/>
          </a:prstGeom>
          <a:noFill/>
          <a:ln w="9525">
            <a:noFill/>
            <a:miter lim="800000"/>
            <a:headEnd/>
            <a:tailEnd/>
          </a:ln>
        </p:spPr>
      </p:pic>
      <p:pic>
        <p:nvPicPr>
          <p:cNvPr id="7171" name="Picture 4"/>
          <p:cNvPicPr>
            <a:picLocks noChangeArrowheads="1"/>
          </p:cNvPicPr>
          <p:nvPr/>
        </p:nvPicPr>
        <p:blipFill>
          <a:blip r:embed="rId5" cstate="print"/>
          <a:srcRect/>
          <a:stretch>
            <a:fillRect/>
          </a:stretch>
        </p:blipFill>
        <p:spPr bwMode="auto">
          <a:xfrm>
            <a:off x="2692400" y="1435100"/>
            <a:ext cx="3759200" cy="1320800"/>
          </a:xfrm>
          <a:prstGeom prst="rect">
            <a:avLst/>
          </a:prstGeom>
          <a:noFill/>
          <a:ln w="12700">
            <a:noFill/>
            <a:miter lim="800000"/>
            <a:headEnd/>
            <a:tailEnd/>
          </a:ln>
        </p:spPr>
      </p:pic>
      <p:pic>
        <p:nvPicPr>
          <p:cNvPr id="7172" name="Picture 5"/>
          <p:cNvPicPr>
            <a:picLocks noChangeArrowheads="1"/>
          </p:cNvPicPr>
          <p:nvPr/>
        </p:nvPicPr>
        <p:blipFill>
          <a:blip r:embed="rId6" cstate="print"/>
          <a:srcRect/>
          <a:stretch>
            <a:fillRect/>
          </a:stretch>
        </p:blipFill>
        <p:spPr bwMode="auto">
          <a:xfrm>
            <a:off x="2641600" y="1384300"/>
            <a:ext cx="3759200" cy="1320800"/>
          </a:xfrm>
          <a:prstGeom prst="rect">
            <a:avLst/>
          </a:prstGeom>
          <a:noFill/>
          <a:ln w="12700">
            <a:noFill/>
            <a:miter lim="800000"/>
            <a:headEnd/>
            <a:tailEnd/>
          </a:ln>
        </p:spPr>
      </p:pic>
      <p:pic>
        <p:nvPicPr>
          <p:cNvPr id="7173" name="Picture 10" descr="SWFossils_p1"/>
          <p:cNvPicPr>
            <a:picLocks noChangeAspect="1" noChangeArrowheads="1"/>
          </p:cNvPicPr>
          <p:nvPr/>
        </p:nvPicPr>
        <p:blipFill>
          <a:blip r:embed="rId7" cstate="print"/>
          <a:srcRect/>
          <a:stretch>
            <a:fillRect/>
          </a:stretch>
        </p:blipFill>
        <p:spPr bwMode="auto">
          <a:xfrm>
            <a:off x="381000" y="3124200"/>
            <a:ext cx="3805238" cy="3043238"/>
          </a:xfrm>
          <a:prstGeom prst="rect">
            <a:avLst/>
          </a:prstGeom>
          <a:noFill/>
          <a:ln w="101600">
            <a:solidFill>
              <a:srgbClr val="FF8000"/>
            </a:solidFill>
            <a:miter lim="800000"/>
            <a:headEnd/>
            <a:tailEnd/>
          </a:ln>
        </p:spPr>
      </p:pic>
      <p:pic>
        <p:nvPicPr>
          <p:cNvPr id="7174" name="Picture 11" descr="SWFossils_p1"/>
          <p:cNvPicPr>
            <a:picLocks noChangeArrowheads="1"/>
          </p:cNvPicPr>
          <p:nvPr/>
        </p:nvPicPr>
        <p:blipFill>
          <a:blip r:embed="rId8" cstate="print"/>
          <a:srcRect/>
          <a:stretch>
            <a:fillRect/>
          </a:stretch>
        </p:blipFill>
        <p:spPr bwMode="auto">
          <a:xfrm>
            <a:off x="4808538" y="3124200"/>
            <a:ext cx="3802062" cy="3043238"/>
          </a:xfrm>
          <a:prstGeom prst="rect">
            <a:avLst/>
          </a:prstGeom>
          <a:solidFill>
            <a:srgbClr val="FF8000"/>
          </a:solidFill>
          <a:ln w="101600">
            <a:solidFill>
              <a:srgbClr val="FF8000"/>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2"/>
          <p:cNvSpPr>
            <a:spLocks noGrp="1"/>
          </p:cNvSpPr>
          <p:nvPr>
            <p:ph type="ftr" sz="quarter" idx="11"/>
          </p:nvPr>
        </p:nvSpPr>
        <p:spPr/>
        <p:txBody>
          <a:bodyPr/>
          <a:lstStyle/>
          <a:p>
            <a:pPr>
              <a:defRPr/>
            </a:pPr>
            <a:r>
              <a:rPr lang="en-US"/>
              <a:t>Is It a Fossil?  Yes or No?</a:t>
            </a:r>
          </a:p>
        </p:txBody>
      </p:sp>
      <p:grpSp>
        <p:nvGrpSpPr>
          <p:cNvPr id="14339" name="Group 6"/>
          <p:cNvGrpSpPr>
            <a:grpSpLocks/>
          </p:cNvGrpSpPr>
          <p:nvPr/>
        </p:nvGrpSpPr>
        <p:grpSpPr bwMode="auto">
          <a:xfrm>
            <a:off x="6324600" y="990600"/>
            <a:ext cx="2362200" cy="2971800"/>
            <a:chOff x="3552" y="624"/>
            <a:chExt cx="1824" cy="2688"/>
          </a:xfrm>
        </p:grpSpPr>
        <p:pic>
          <p:nvPicPr>
            <p:cNvPr id="14342" name="Picture 4" descr="hierogliphics"/>
            <p:cNvPicPr>
              <a:picLocks noChangeAspect="1" noChangeArrowheads="1"/>
            </p:cNvPicPr>
            <p:nvPr/>
          </p:nvPicPr>
          <p:blipFill>
            <a:blip r:embed="rId3" cstate="print">
              <a:lum contrast="12000"/>
            </a:blip>
            <a:srcRect/>
            <a:stretch>
              <a:fillRect/>
            </a:stretch>
          </p:blipFill>
          <p:spPr bwMode="auto">
            <a:xfrm>
              <a:off x="3563" y="624"/>
              <a:ext cx="1634" cy="2347"/>
            </a:xfrm>
            <a:prstGeom prst="rect">
              <a:avLst/>
            </a:prstGeom>
            <a:noFill/>
            <a:ln w="9525">
              <a:noFill/>
              <a:miter lim="800000"/>
              <a:headEnd/>
              <a:tailEnd/>
            </a:ln>
          </p:spPr>
        </p:pic>
        <p:sp>
          <p:nvSpPr>
            <p:cNvPr id="14343" name="Text Box 5"/>
            <p:cNvSpPr txBox="1">
              <a:spLocks noChangeArrowheads="1"/>
            </p:cNvSpPr>
            <p:nvPr/>
          </p:nvSpPr>
          <p:spPr bwMode="auto">
            <a:xfrm>
              <a:off x="3552" y="2937"/>
              <a:ext cx="1824" cy="375"/>
            </a:xfrm>
            <a:prstGeom prst="rect">
              <a:avLst/>
            </a:prstGeom>
            <a:noFill/>
            <a:ln w="9525">
              <a:noFill/>
              <a:miter lim="800000"/>
              <a:headEnd/>
              <a:tailEnd/>
            </a:ln>
          </p:spPr>
          <p:txBody>
            <a:bodyPr/>
            <a:lstStyle/>
            <a:p>
              <a:r>
                <a:rPr lang="en-US">
                  <a:latin typeface="Arial" charset="0"/>
                </a:rPr>
                <a:t>Hieroglyphic writing</a:t>
              </a:r>
            </a:p>
          </p:txBody>
        </p:sp>
      </p:grpSp>
      <p:sp>
        <p:nvSpPr>
          <p:cNvPr id="14340" name="Text Box 7"/>
          <p:cNvSpPr txBox="1">
            <a:spLocks noChangeArrowheads="1"/>
          </p:cNvSpPr>
          <p:nvPr/>
        </p:nvSpPr>
        <p:spPr bwMode="auto">
          <a:xfrm>
            <a:off x="609600" y="838200"/>
            <a:ext cx="5562600" cy="3600450"/>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The Egyptian mummy isn’t a fossil for another reason.  It’s not old enough. Fossils need to be at least 10,000 years old.</a:t>
            </a:r>
          </a:p>
          <a:p>
            <a:pPr>
              <a:spcBef>
                <a:spcPct val="50000"/>
              </a:spcBef>
            </a:pPr>
            <a:r>
              <a:rPr lang="en-US" sz="2400">
                <a:latin typeface="Arial" charset="0"/>
                <a:cs typeface="Arial" charset="0"/>
              </a:rPr>
              <a:t>Fossils are prehistoric.  Prehistoric means that it comes from a time before people could record their history.  But Egyptians wrote about their lives using hieroglyphics.  </a:t>
            </a:r>
          </a:p>
        </p:txBody>
      </p:sp>
      <p:sp>
        <p:nvSpPr>
          <p:cNvPr id="14341" name="Text Box 8"/>
          <p:cNvSpPr txBox="1">
            <a:spLocks noChangeArrowheads="1"/>
          </p:cNvSpPr>
          <p:nvPr/>
        </p:nvSpPr>
        <p:spPr bwMode="auto">
          <a:xfrm>
            <a:off x="609600" y="4419600"/>
            <a:ext cx="7620000" cy="1917700"/>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Because the mummy comes from a time when people were recording their history, the mummy is not prehistoric, so it isn’t a fossil.  People started writing and recording their history about four to five thousand years ago.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
          <p:cNvGrpSpPr>
            <a:grpSpLocks/>
          </p:cNvGrpSpPr>
          <p:nvPr/>
        </p:nvGrpSpPr>
        <p:grpSpPr bwMode="auto">
          <a:xfrm>
            <a:off x="828675" y="1143000"/>
            <a:ext cx="4200525" cy="4800600"/>
            <a:chOff x="522" y="720"/>
            <a:chExt cx="2982" cy="2976"/>
          </a:xfrm>
        </p:grpSpPr>
        <p:pic>
          <p:nvPicPr>
            <p:cNvPr id="15365" name="Picture 3" descr="hom1"/>
            <p:cNvPicPr>
              <a:picLocks noChangeAspect="1" noChangeArrowheads="1"/>
            </p:cNvPicPr>
            <p:nvPr/>
          </p:nvPicPr>
          <p:blipFill>
            <a:blip r:embed="rId3" cstate="print">
              <a:lum bright="12000"/>
            </a:blip>
            <a:srcRect/>
            <a:stretch>
              <a:fillRect/>
            </a:stretch>
          </p:blipFill>
          <p:spPr bwMode="auto">
            <a:xfrm>
              <a:off x="583" y="720"/>
              <a:ext cx="2921" cy="2607"/>
            </a:xfrm>
            <a:prstGeom prst="rect">
              <a:avLst/>
            </a:prstGeom>
            <a:noFill/>
            <a:ln w="9525">
              <a:noFill/>
              <a:miter lim="800000"/>
              <a:headEnd/>
              <a:tailEnd/>
            </a:ln>
          </p:spPr>
        </p:pic>
        <p:sp>
          <p:nvSpPr>
            <p:cNvPr id="15366" name="Text Box 4"/>
            <p:cNvSpPr txBox="1">
              <a:spLocks noChangeArrowheads="1"/>
            </p:cNvSpPr>
            <p:nvPr/>
          </p:nvSpPr>
          <p:spPr bwMode="auto">
            <a:xfrm>
              <a:off x="522" y="3294"/>
              <a:ext cx="2982" cy="402"/>
            </a:xfrm>
            <a:prstGeom prst="rect">
              <a:avLst/>
            </a:prstGeom>
            <a:noFill/>
            <a:ln w="9525">
              <a:noFill/>
              <a:miter lim="800000"/>
              <a:headEnd/>
              <a:tailEnd/>
            </a:ln>
          </p:spPr>
          <p:txBody>
            <a:bodyPr/>
            <a:lstStyle/>
            <a:p>
              <a:r>
                <a:rPr lang="en-US">
                  <a:latin typeface="Arial" charset="0"/>
                </a:rPr>
                <a:t>Cave man skull</a:t>
              </a:r>
            </a:p>
          </p:txBody>
        </p:sp>
      </p:grpSp>
      <p:sp>
        <p:nvSpPr>
          <p:cNvPr id="15363" name="Text Box 6"/>
          <p:cNvSpPr txBox="1">
            <a:spLocks noChangeArrowheads="1"/>
          </p:cNvSpPr>
          <p:nvPr/>
        </p:nvSpPr>
        <p:spPr bwMode="auto">
          <a:xfrm>
            <a:off x="5257800" y="1066800"/>
            <a:ext cx="3200400" cy="2830513"/>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What about the bones of a cave man?  Cave men drew pictures of animals on the walls of their caves.</a:t>
            </a:r>
          </a:p>
          <a:p>
            <a:pPr>
              <a:spcBef>
                <a:spcPct val="50000"/>
              </a:spcBef>
            </a:pPr>
            <a:r>
              <a:rPr lang="en-US" sz="2400">
                <a:latin typeface="Arial" charset="0"/>
                <a:cs typeface="Arial" charset="0"/>
              </a:rPr>
              <a:t>Would the bones of a cave man be a fossil?</a:t>
            </a:r>
            <a:r>
              <a:rPr lang="en-US" sz="2400"/>
              <a:t> </a:t>
            </a:r>
          </a:p>
        </p:txBody>
      </p:sp>
      <p:sp>
        <p:nvSpPr>
          <p:cNvPr id="8" name="Footer Placeholder 7"/>
          <p:cNvSpPr>
            <a:spLocks noGrp="1"/>
          </p:cNvSpPr>
          <p:nvPr>
            <p:ph type="ftr" sz="quarter" idx="11"/>
          </p:nvPr>
        </p:nvSpPr>
        <p:spPr/>
        <p:txBody>
          <a:bodyPr/>
          <a:lstStyle/>
          <a:p>
            <a:pPr>
              <a:defRPr/>
            </a:pPr>
            <a:r>
              <a:rPr lang="en-US"/>
              <a:t>Is It a Fossil?  Yes or No?</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5"/>
          <p:cNvGrpSpPr>
            <a:grpSpLocks/>
          </p:cNvGrpSpPr>
          <p:nvPr/>
        </p:nvGrpSpPr>
        <p:grpSpPr bwMode="auto">
          <a:xfrm>
            <a:off x="1657350" y="838200"/>
            <a:ext cx="5734050" cy="2743200"/>
            <a:chOff x="708" y="528"/>
            <a:chExt cx="3612" cy="1728"/>
          </a:xfrm>
        </p:grpSpPr>
        <p:pic>
          <p:nvPicPr>
            <p:cNvPr id="16389" name="Picture 3"/>
            <p:cNvPicPr>
              <a:picLocks noChangeAspect="1" noChangeArrowheads="1"/>
            </p:cNvPicPr>
            <p:nvPr/>
          </p:nvPicPr>
          <p:blipFill>
            <a:blip r:embed="rId2" cstate="print">
              <a:lum bright="6000" contrast="12000"/>
            </a:blip>
            <a:srcRect/>
            <a:stretch>
              <a:fillRect/>
            </a:stretch>
          </p:blipFill>
          <p:spPr bwMode="auto">
            <a:xfrm>
              <a:off x="769" y="528"/>
              <a:ext cx="3485" cy="1535"/>
            </a:xfrm>
            <a:prstGeom prst="rect">
              <a:avLst/>
            </a:prstGeom>
            <a:noFill/>
            <a:ln w="9525">
              <a:noFill/>
              <a:miter lim="800000"/>
              <a:headEnd/>
              <a:tailEnd/>
            </a:ln>
          </p:spPr>
        </p:pic>
        <p:sp>
          <p:nvSpPr>
            <p:cNvPr id="16390" name="Text Box 4"/>
            <p:cNvSpPr txBox="1">
              <a:spLocks noChangeArrowheads="1"/>
            </p:cNvSpPr>
            <p:nvPr/>
          </p:nvSpPr>
          <p:spPr bwMode="auto">
            <a:xfrm>
              <a:off x="708" y="2038"/>
              <a:ext cx="3612" cy="218"/>
            </a:xfrm>
            <a:prstGeom prst="rect">
              <a:avLst/>
            </a:prstGeom>
            <a:noFill/>
            <a:ln w="9525">
              <a:noFill/>
              <a:miter lim="800000"/>
              <a:headEnd/>
              <a:tailEnd/>
            </a:ln>
          </p:spPr>
          <p:txBody>
            <a:bodyPr/>
            <a:lstStyle/>
            <a:p>
              <a:r>
                <a:rPr lang="en-US">
                  <a:latin typeface="Arial" charset="0"/>
                </a:rPr>
                <a:t>Cave paintings</a:t>
              </a:r>
            </a:p>
          </p:txBody>
        </p:sp>
      </p:grpSp>
      <p:sp>
        <p:nvSpPr>
          <p:cNvPr id="16387" name="Text Box 6"/>
          <p:cNvSpPr txBox="1">
            <a:spLocks noChangeArrowheads="1"/>
          </p:cNvSpPr>
          <p:nvPr/>
        </p:nvSpPr>
        <p:spPr bwMode="auto">
          <a:xfrm>
            <a:off x="609600" y="3733800"/>
            <a:ext cx="8001000" cy="2282825"/>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Yes, the bones of a cave man would be a fossil.  While the pictures cave men made show animals that lived at the time, the pictures don’t record the history of the cave men.  Because people started writing their history about four to five thousand years ago, for something to be a fossil it has to be older than that.</a:t>
            </a:r>
            <a:r>
              <a:rPr lang="en-US" sz="2400"/>
              <a:t> </a:t>
            </a:r>
          </a:p>
        </p:txBody>
      </p:sp>
      <p:sp>
        <p:nvSpPr>
          <p:cNvPr id="7" name="Footer Placeholder 6"/>
          <p:cNvSpPr>
            <a:spLocks noGrp="1"/>
          </p:cNvSpPr>
          <p:nvPr>
            <p:ph type="ftr" sz="quarter" idx="11"/>
          </p:nvPr>
        </p:nvSpPr>
        <p:spPr/>
        <p:txBody>
          <a:bodyPr/>
          <a:lstStyle/>
          <a:p>
            <a:pPr>
              <a:defRPr/>
            </a:pPr>
            <a:r>
              <a:rPr lang="en-US"/>
              <a:t>Is It a Fossil?  Yes or No?</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838200"/>
            <a:ext cx="7772400" cy="1735138"/>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So, as fossil detectives, we now know exactly what kind of clues we’re looking for as we search for missing pages of the fossil diary.  </a:t>
            </a:r>
          </a:p>
          <a:p>
            <a:pPr>
              <a:spcBef>
                <a:spcPct val="50000"/>
              </a:spcBef>
            </a:pPr>
            <a:endParaRPr lang="en-US" sz="2400"/>
          </a:p>
        </p:txBody>
      </p:sp>
      <p:sp>
        <p:nvSpPr>
          <p:cNvPr id="17411" name="Text Box 4"/>
          <p:cNvSpPr txBox="1">
            <a:spLocks noChangeArrowheads="1"/>
          </p:cNvSpPr>
          <p:nvPr/>
        </p:nvSpPr>
        <p:spPr bwMode="auto">
          <a:xfrm>
            <a:off x="685800" y="3048000"/>
            <a:ext cx="4343400" cy="1552575"/>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Fossils are the natural remains or evidence of living things from prehistoric times.</a:t>
            </a:r>
          </a:p>
        </p:txBody>
      </p:sp>
      <p:grpSp>
        <p:nvGrpSpPr>
          <p:cNvPr id="17412" name="Group 6"/>
          <p:cNvGrpSpPr>
            <a:grpSpLocks/>
          </p:cNvGrpSpPr>
          <p:nvPr/>
        </p:nvGrpSpPr>
        <p:grpSpPr bwMode="auto">
          <a:xfrm>
            <a:off x="5105400" y="1992313"/>
            <a:ext cx="2406650" cy="4059237"/>
            <a:chOff x="3216" y="1255"/>
            <a:chExt cx="1516" cy="2557"/>
          </a:xfrm>
        </p:grpSpPr>
        <p:pic>
          <p:nvPicPr>
            <p:cNvPr id="17414" name="Picture 3" descr="trilobite"/>
            <p:cNvPicPr>
              <a:picLocks noChangeAspect="1" noChangeArrowheads="1"/>
            </p:cNvPicPr>
            <p:nvPr/>
          </p:nvPicPr>
          <p:blipFill>
            <a:blip r:embed="rId2" cstate="print"/>
            <a:srcRect/>
            <a:stretch>
              <a:fillRect/>
            </a:stretch>
          </p:blipFill>
          <p:spPr bwMode="auto">
            <a:xfrm>
              <a:off x="3216" y="1255"/>
              <a:ext cx="1516" cy="2345"/>
            </a:xfrm>
            <a:prstGeom prst="rect">
              <a:avLst/>
            </a:prstGeom>
            <a:noFill/>
            <a:ln w="9525">
              <a:noFill/>
              <a:miter lim="800000"/>
              <a:headEnd/>
              <a:tailEnd/>
            </a:ln>
          </p:spPr>
        </p:pic>
        <p:sp>
          <p:nvSpPr>
            <p:cNvPr id="17415" name="Text Box 5"/>
            <p:cNvSpPr txBox="1">
              <a:spLocks noChangeArrowheads="1"/>
            </p:cNvSpPr>
            <p:nvPr/>
          </p:nvSpPr>
          <p:spPr bwMode="auto">
            <a:xfrm>
              <a:off x="3216" y="3600"/>
              <a:ext cx="1488" cy="212"/>
            </a:xfrm>
            <a:prstGeom prst="rect">
              <a:avLst/>
            </a:prstGeom>
            <a:noFill/>
            <a:ln w="9525">
              <a:noFill/>
              <a:miter lim="800000"/>
              <a:headEnd/>
              <a:tailEnd/>
            </a:ln>
          </p:spPr>
          <p:txBody>
            <a:bodyPr>
              <a:spAutoFit/>
            </a:bodyPr>
            <a:lstStyle/>
            <a:p>
              <a:pPr>
                <a:spcBef>
                  <a:spcPct val="50000"/>
                </a:spcBef>
              </a:pPr>
              <a:r>
                <a:rPr lang="en-US">
                  <a:latin typeface="Arial" charset="0"/>
                </a:rPr>
                <a:t>Trilobite</a:t>
              </a:r>
            </a:p>
          </p:txBody>
        </p:sp>
      </p:grpSp>
      <p:sp>
        <p:nvSpPr>
          <p:cNvPr id="8" name="Footer Placeholder 7"/>
          <p:cNvSpPr>
            <a:spLocks noGrp="1"/>
          </p:cNvSpPr>
          <p:nvPr>
            <p:ph type="ftr" sz="quarter" idx="11"/>
          </p:nvPr>
        </p:nvSpPr>
        <p:spPr/>
        <p:txBody>
          <a:bodyPr/>
          <a:lstStyle/>
          <a:p>
            <a:pPr>
              <a:defRPr/>
            </a:pPr>
            <a:r>
              <a:rPr lang="en-US"/>
              <a:t>Is It a Fossil?  Yes or No?</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8434" name="Picture 6" descr="SWFossils_p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8435" name="Rectangle 1"/>
          <p:cNvSpPr>
            <a:spLocks/>
          </p:cNvSpPr>
          <p:nvPr/>
        </p:nvSpPr>
        <p:spPr bwMode="auto">
          <a:xfrm>
            <a:off x="800100" y="762000"/>
            <a:ext cx="7543800" cy="685800"/>
          </a:xfrm>
          <a:prstGeom prst="rect">
            <a:avLst/>
          </a:prstGeom>
          <a:noFill/>
          <a:ln w="12700">
            <a:noFill/>
            <a:miter lim="800000"/>
            <a:headEnd/>
            <a:tailEnd/>
          </a:ln>
        </p:spPr>
        <p:txBody>
          <a:bodyPr lIns="0" tIns="0" rIns="0" bIns="0" anchor="ctr"/>
          <a:lstStyle/>
          <a:p>
            <a:pPr>
              <a:spcBef>
                <a:spcPts val="900"/>
              </a:spcBef>
            </a:pPr>
            <a:r>
              <a:rPr lang="en-US" sz="3600" b="1">
                <a:solidFill>
                  <a:srgbClr val="FF8000"/>
                </a:solidFill>
                <a:latin typeface="Arial" charset="0"/>
                <a:cs typeface="Arial" charset="0"/>
                <a:sym typeface="Arial" charset="0"/>
              </a:rPr>
              <a:t>What is a fossil?</a:t>
            </a:r>
          </a:p>
        </p:txBody>
      </p:sp>
      <p:sp>
        <p:nvSpPr>
          <p:cNvPr id="4098" name="Rectangle 2"/>
          <p:cNvSpPr>
            <a:spLocks/>
          </p:cNvSpPr>
          <p:nvPr/>
        </p:nvSpPr>
        <p:spPr bwMode="auto">
          <a:xfrm>
            <a:off x="533400" y="3048000"/>
            <a:ext cx="7239000" cy="2819400"/>
          </a:xfrm>
          <a:prstGeom prst="rect">
            <a:avLst/>
          </a:prstGeom>
          <a:noFill/>
          <a:ln w="12700">
            <a:noFill/>
            <a:miter lim="800000"/>
            <a:headEnd/>
            <a:tailEnd/>
          </a:ln>
        </p:spPr>
        <p:txBody>
          <a:bodyPr lIns="0" tIns="0" rIns="0" bIns="0"/>
          <a:lstStyle/>
          <a:p>
            <a:pPr marL="609600" indent="-304800">
              <a:lnSpc>
                <a:spcPct val="110000"/>
              </a:lnSpc>
              <a:spcBef>
                <a:spcPts val="900"/>
              </a:spcBef>
              <a:buClr>
                <a:srgbClr val="FF0000"/>
              </a:buClr>
              <a:buSzPct val="125000"/>
              <a:buFont typeface="Arial" charset="0"/>
              <a:buChar char="•"/>
            </a:pPr>
            <a:r>
              <a:rPr lang="en-US" sz="2400" b="1">
                <a:solidFill>
                  <a:schemeClr val="tx1"/>
                </a:solidFill>
                <a:latin typeface="Arial" charset="0"/>
                <a:cs typeface="Arial" charset="0"/>
                <a:sym typeface="Arial" charset="0"/>
              </a:rPr>
              <a:t>Fossils give clues about organisms that lived long ago. They help to show that evolution has occurred.</a:t>
            </a:r>
          </a:p>
          <a:p>
            <a:pPr marL="609600" indent="-304800">
              <a:spcBef>
                <a:spcPts val="900"/>
              </a:spcBef>
              <a:buClr>
                <a:srgbClr val="FF0000"/>
              </a:buClr>
              <a:buSzPct val="125000"/>
              <a:buFont typeface="Arial" charset="0"/>
              <a:buChar char="•"/>
            </a:pPr>
            <a:r>
              <a:rPr lang="en-US" sz="2400" b="1">
                <a:solidFill>
                  <a:schemeClr val="tx1"/>
                </a:solidFill>
                <a:latin typeface="Arial" charset="0"/>
                <a:cs typeface="Arial" charset="0"/>
                <a:sym typeface="Arial" charset="0"/>
              </a:rPr>
              <a:t>They also provide evidence about how Earth’s surface has changed over time.</a:t>
            </a:r>
          </a:p>
          <a:p>
            <a:pPr marL="609600" indent="-304800">
              <a:spcBef>
                <a:spcPts val="900"/>
              </a:spcBef>
              <a:buClr>
                <a:srgbClr val="FF0000"/>
              </a:buClr>
              <a:buSzPct val="125000"/>
              <a:buFont typeface="Arial" charset="0"/>
              <a:buChar char="•"/>
            </a:pPr>
            <a:r>
              <a:rPr lang="en-US" sz="2400" b="1">
                <a:solidFill>
                  <a:schemeClr val="tx1"/>
                </a:solidFill>
                <a:latin typeface="Arial" charset="0"/>
                <a:cs typeface="Arial" charset="0"/>
                <a:sym typeface="Arial" charset="0"/>
              </a:rPr>
              <a:t>Fossils help scientists understand what past environments may have been like.</a:t>
            </a:r>
          </a:p>
        </p:txBody>
      </p:sp>
      <p:sp>
        <p:nvSpPr>
          <p:cNvPr id="4099" name="Rectangle 3"/>
          <p:cNvSpPr>
            <a:spLocks/>
          </p:cNvSpPr>
          <p:nvPr/>
        </p:nvSpPr>
        <p:spPr bwMode="auto">
          <a:xfrm>
            <a:off x="533400" y="1600200"/>
            <a:ext cx="7086600" cy="762000"/>
          </a:xfrm>
          <a:prstGeom prst="rect">
            <a:avLst/>
          </a:prstGeom>
          <a:noFill/>
          <a:ln w="12700">
            <a:noFill/>
            <a:miter lim="800000"/>
            <a:headEnd/>
            <a:tailEnd/>
          </a:ln>
        </p:spPr>
        <p:txBody>
          <a:bodyPr lIns="0" tIns="0" rIns="0" bIns="0" anchor="ctr"/>
          <a:lstStyle/>
          <a:p>
            <a:pPr marL="609600" indent="-304800">
              <a:spcBef>
                <a:spcPts val="900"/>
              </a:spcBef>
              <a:buClr>
                <a:srgbClr val="FF0000"/>
              </a:buClr>
              <a:buSzPct val="125000"/>
              <a:buFont typeface="Arial" charset="0"/>
              <a:buChar char="•"/>
            </a:pPr>
            <a:r>
              <a:rPr lang="en-US" sz="2400" b="1">
                <a:solidFill>
                  <a:schemeClr val="tx1"/>
                </a:solidFill>
                <a:latin typeface="Arial" charset="0"/>
                <a:cs typeface="Arial" charset="0"/>
                <a:sym typeface="Arial" charset="0"/>
              </a:rPr>
              <a:t>A fossil is the preserved remains of a once-living organism. They are formed naturally.</a:t>
            </a:r>
          </a:p>
          <a:p>
            <a:pPr marL="609600" indent="-304800">
              <a:spcBef>
                <a:spcPts val="900"/>
              </a:spcBef>
            </a:pPr>
            <a:endParaRPr lang="en-US" sz="2400" b="1">
              <a:solidFill>
                <a:schemeClr val="tx1"/>
              </a:solidFill>
              <a:latin typeface="Arial" charset="0"/>
              <a:cs typeface="Arial" charset="0"/>
              <a:sym typeface="Arial" charset="0"/>
            </a:endParaRPr>
          </a:p>
        </p:txBody>
      </p:sp>
      <p:sp>
        <p:nvSpPr>
          <p:cNvPr id="18438" name="Rectangle 4"/>
          <p:cNvSpPr>
            <a:spLocks/>
          </p:cNvSpPr>
          <p:nvPr/>
        </p:nvSpPr>
        <p:spPr bwMode="auto">
          <a:xfrm>
            <a:off x="800100" y="2362200"/>
            <a:ext cx="7543800" cy="838200"/>
          </a:xfrm>
          <a:prstGeom prst="rect">
            <a:avLst/>
          </a:prstGeom>
          <a:noFill/>
          <a:ln w="12700">
            <a:noFill/>
            <a:miter lim="800000"/>
            <a:headEnd/>
            <a:tailEnd/>
          </a:ln>
        </p:spPr>
        <p:txBody>
          <a:bodyPr lIns="0" tIns="0" rIns="0" bIns="0" anchor="ctr"/>
          <a:lstStyle/>
          <a:p>
            <a:pPr>
              <a:spcBef>
                <a:spcPts val="1200"/>
              </a:spcBef>
            </a:pPr>
            <a:r>
              <a:rPr lang="en-US" sz="3600" b="1">
                <a:solidFill>
                  <a:srgbClr val="FF8000"/>
                </a:solidFill>
                <a:latin typeface="Arial" charset="0"/>
                <a:cs typeface="Arial" charset="0"/>
                <a:sym typeface="Arial" charset="0"/>
              </a:rPr>
              <a:t>What do fossils tell us?</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P spid="40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chemeClr val="tx1"/>
          </a:solidFill>
        </p:spPr>
        <p:txBody>
          <a:bodyPr/>
          <a:lstStyle/>
          <a:p>
            <a:pPr eaLnBrk="1" hangingPunct="1"/>
            <a:r>
              <a:rPr lang="en-US" smtClean="0">
                <a:solidFill>
                  <a:schemeClr val="bg1"/>
                </a:solidFill>
              </a:rPr>
              <a:t>Is It a Fossil?  Yes or No?</a:t>
            </a:r>
          </a:p>
        </p:txBody>
      </p:sp>
      <p:sp>
        <p:nvSpPr>
          <p:cNvPr id="8195" name="Line 3"/>
          <p:cNvSpPr>
            <a:spLocks noChangeShapeType="1"/>
          </p:cNvSpPr>
          <p:nvPr/>
        </p:nvSpPr>
        <p:spPr bwMode="auto">
          <a:xfrm>
            <a:off x="685800" y="1676400"/>
            <a:ext cx="7772400" cy="0"/>
          </a:xfrm>
          <a:prstGeom prst="line">
            <a:avLst/>
          </a:prstGeom>
          <a:noFill/>
          <a:ln w="9525">
            <a:solidFill>
              <a:schemeClr val="bg1"/>
            </a:solidFill>
            <a:round/>
            <a:headEnd/>
            <a:tailEnd/>
          </a:ln>
        </p:spPr>
        <p:txBody>
          <a:bodyPr/>
          <a:lstStyle/>
          <a:p>
            <a:endParaRPr lang="en-US"/>
          </a:p>
        </p:txBody>
      </p:sp>
      <p:sp>
        <p:nvSpPr>
          <p:cNvPr id="8196" name="Line 4"/>
          <p:cNvSpPr>
            <a:spLocks noChangeShapeType="1"/>
          </p:cNvSpPr>
          <p:nvPr/>
        </p:nvSpPr>
        <p:spPr bwMode="auto">
          <a:xfrm>
            <a:off x="685800" y="685800"/>
            <a:ext cx="7772400" cy="0"/>
          </a:xfrm>
          <a:prstGeom prst="line">
            <a:avLst/>
          </a:prstGeom>
          <a:noFill/>
          <a:ln w="9525">
            <a:solidFill>
              <a:schemeClr val="bg1"/>
            </a:solidFill>
            <a:round/>
            <a:headEnd/>
            <a:tailEnd/>
          </a:ln>
        </p:spPr>
        <p:txBody>
          <a:bodyPr/>
          <a:lstStyle/>
          <a:p>
            <a:endParaRPr lang="en-US"/>
          </a:p>
        </p:txBody>
      </p:sp>
      <p:pic>
        <p:nvPicPr>
          <p:cNvPr id="8197" name="Picture 5" descr="fossil shells"/>
          <p:cNvPicPr>
            <a:picLocks noChangeAspect="1" noChangeArrowheads="1"/>
          </p:cNvPicPr>
          <p:nvPr/>
        </p:nvPicPr>
        <p:blipFill>
          <a:blip r:embed="rId3" cstate="print"/>
          <a:srcRect/>
          <a:stretch>
            <a:fillRect/>
          </a:stretch>
        </p:blipFill>
        <p:spPr bwMode="auto">
          <a:xfrm>
            <a:off x="2819400" y="2286000"/>
            <a:ext cx="3057525" cy="31877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a:t>Is It a Fossil?  Yes or No?</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1"/>
          </p:nvPr>
        </p:nvSpPr>
        <p:spPr/>
        <p:txBody>
          <a:bodyPr/>
          <a:lstStyle/>
          <a:p>
            <a:pPr>
              <a:defRPr/>
            </a:pPr>
            <a:r>
              <a:rPr lang="en-US"/>
              <a:t>Is It a Fossil?  Yes or No?</a:t>
            </a:r>
          </a:p>
        </p:txBody>
      </p:sp>
      <p:sp>
        <p:nvSpPr>
          <p:cNvPr id="1028" name="Text Box 2"/>
          <p:cNvSpPr txBox="1">
            <a:spLocks noChangeArrowheads="1"/>
          </p:cNvSpPr>
          <p:nvPr/>
        </p:nvSpPr>
        <p:spPr bwMode="auto">
          <a:xfrm>
            <a:off x="609600" y="838200"/>
            <a:ext cx="7543800" cy="1004888"/>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Fossils are the remains of living things.   </a:t>
            </a:r>
          </a:p>
          <a:p>
            <a:pPr>
              <a:spcBef>
                <a:spcPct val="50000"/>
              </a:spcBef>
            </a:pPr>
            <a:r>
              <a:rPr lang="en-US" sz="2400">
                <a:latin typeface="Arial" charset="0"/>
                <a:cs typeface="Arial" charset="0"/>
              </a:rPr>
              <a:t>They can be the remains of plants. </a:t>
            </a:r>
          </a:p>
        </p:txBody>
      </p:sp>
      <p:grpSp>
        <p:nvGrpSpPr>
          <p:cNvPr id="1029" name="Group 7"/>
          <p:cNvGrpSpPr>
            <a:grpSpLocks/>
          </p:cNvGrpSpPr>
          <p:nvPr/>
        </p:nvGrpSpPr>
        <p:grpSpPr bwMode="auto">
          <a:xfrm>
            <a:off x="2133600" y="2438400"/>
            <a:ext cx="6249988" cy="3208338"/>
            <a:chOff x="1344" y="1536"/>
            <a:chExt cx="3937" cy="2021"/>
          </a:xfrm>
        </p:grpSpPr>
        <p:graphicFrame>
          <p:nvGraphicFramePr>
            <p:cNvPr id="1026" name="Object 1024"/>
            <p:cNvGraphicFramePr>
              <a:graphicFrameLocks noChangeAspect="1"/>
            </p:cNvGraphicFramePr>
            <p:nvPr/>
          </p:nvGraphicFramePr>
          <p:xfrm>
            <a:off x="1392" y="1536"/>
            <a:ext cx="3889" cy="1870"/>
          </p:xfrm>
          <a:graphic>
            <a:graphicData uri="http://schemas.openxmlformats.org/presentationml/2006/ole">
              <p:oleObj spid="_x0000_s1026" name="Picture" r:id="rId3" imgW="3168000" imgH="1949400" progId="Word.Picture.8">
                <p:embed/>
              </p:oleObj>
            </a:graphicData>
          </a:graphic>
        </p:graphicFrame>
        <p:sp>
          <p:nvSpPr>
            <p:cNvPr id="1030" name="Text Box 5"/>
            <p:cNvSpPr txBox="1">
              <a:spLocks noChangeArrowheads="1"/>
            </p:cNvSpPr>
            <p:nvPr/>
          </p:nvSpPr>
          <p:spPr bwMode="auto">
            <a:xfrm>
              <a:off x="1344" y="3360"/>
              <a:ext cx="3345" cy="197"/>
            </a:xfrm>
            <a:prstGeom prst="rect">
              <a:avLst/>
            </a:prstGeom>
            <a:noFill/>
            <a:ln w="9525">
              <a:noFill/>
              <a:miter lim="800000"/>
              <a:headEnd/>
              <a:tailEnd/>
            </a:ln>
          </p:spPr>
          <p:txBody>
            <a:bodyPr/>
            <a:lstStyle/>
            <a:p>
              <a:r>
                <a:rPr lang="en-US">
                  <a:latin typeface="Arial" charset="0"/>
                </a:rPr>
                <a:t>Fossil leaf</a:t>
              </a:r>
              <a:r>
                <a:rPr lang="en-US" sz="1000">
                  <a:latin typeface="Arial" charset="0"/>
                </a:rPr>
                <a:t> </a:t>
              </a:r>
              <a:endParaRPr lang="en-US">
                <a:latin typeface="Arial"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1"/>
          </p:nvPr>
        </p:nvSpPr>
        <p:spPr/>
        <p:txBody>
          <a:bodyPr/>
          <a:lstStyle/>
          <a:p>
            <a:pPr>
              <a:defRPr/>
            </a:pPr>
            <a:r>
              <a:rPr lang="en-US"/>
              <a:t>Is It a Fossil?  Yes or No?</a:t>
            </a:r>
          </a:p>
        </p:txBody>
      </p:sp>
      <p:sp>
        <p:nvSpPr>
          <p:cNvPr id="9219" name="Text Box 2"/>
          <p:cNvSpPr txBox="1">
            <a:spLocks noChangeArrowheads="1"/>
          </p:cNvSpPr>
          <p:nvPr/>
        </p:nvSpPr>
        <p:spPr bwMode="auto">
          <a:xfrm>
            <a:off x="609600" y="838200"/>
            <a:ext cx="8001000" cy="1917700"/>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Or they can be the remains of animals.  Animal fossils are usually shells or bones.  The shells or bones are usually quite heavy, as they have been “turned into stone”.  They are also usually a different color from when they were alive.</a:t>
            </a:r>
            <a:r>
              <a:rPr lang="en-US" sz="2400"/>
              <a:t> </a:t>
            </a:r>
          </a:p>
        </p:txBody>
      </p:sp>
      <p:grpSp>
        <p:nvGrpSpPr>
          <p:cNvPr id="9220" name="Group 3"/>
          <p:cNvGrpSpPr>
            <a:grpSpLocks/>
          </p:cNvGrpSpPr>
          <p:nvPr/>
        </p:nvGrpSpPr>
        <p:grpSpPr bwMode="auto">
          <a:xfrm>
            <a:off x="1905000" y="2895600"/>
            <a:ext cx="2819400" cy="3048000"/>
            <a:chOff x="1755" y="8369"/>
            <a:chExt cx="4140" cy="4426"/>
          </a:xfrm>
        </p:grpSpPr>
        <p:pic>
          <p:nvPicPr>
            <p:cNvPr id="9224" name="Picture 4" descr="amonite2"/>
            <p:cNvPicPr>
              <a:picLocks noChangeAspect="1" noChangeArrowheads="1"/>
            </p:cNvPicPr>
            <p:nvPr/>
          </p:nvPicPr>
          <p:blipFill>
            <a:blip r:embed="rId2" cstate="print"/>
            <a:srcRect/>
            <a:stretch>
              <a:fillRect/>
            </a:stretch>
          </p:blipFill>
          <p:spPr bwMode="auto">
            <a:xfrm>
              <a:off x="1916" y="8369"/>
              <a:ext cx="3979" cy="4107"/>
            </a:xfrm>
            <a:prstGeom prst="rect">
              <a:avLst/>
            </a:prstGeom>
            <a:noFill/>
            <a:ln w="9525">
              <a:noFill/>
              <a:miter lim="800000"/>
              <a:headEnd/>
              <a:tailEnd/>
            </a:ln>
          </p:spPr>
        </p:pic>
        <p:sp>
          <p:nvSpPr>
            <p:cNvPr id="9225" name="Text Box 5"/>
            <p:cNvSpPr txBox="1">
              <a:spLocks noChangeArrowheads="1"/>
            </p:cNvSpPr>
            <p:nvPr/>
          </p:nvSpPr>
          <p:spPr bwMode="auto">
            <a:xfrm>
              <a:off x="1755" y="12435"/>
              <a:ext cx="3705" cy="360"/>
            </a:xfrm>
            <a:prstGeom prst="rect">
              <a:avLst/>
            </a:prstGeom>
            <a:noFill/>
            <a:ln w="9525">
              <a:noFill/>
              <a:miter lim="800000"/>
              <a:headEnd/>
              <a:tailEnd/>
            </a:ln>
          </p:spPr>
          <p:txBody>
            <a:bodyPr/>
            <a:lstStyle/>
            <a:p>
              <a:r>
                <a:rPr lang="en-US">
                  <a:latin typeface="Arial" charset="0"/>
                </a:rPr>
                <a:t>Fossil shell</a:t>
              </a:r>
            </a:p>
          </p:txBody>
        </p:sp>
      </p:grpSp>
      <p:grpSp>
        <p:nvGrpSpPr>
          <p:cNvPr id="9221" name="Group 6"/>
          <p:cNvGrpSpPr>
            <a:grpSpLocks/>
          </p:cNvGrpSpPr>
          <p:nvPr/>
        </p:nvGrpSpPr>
        <p:grpSpPr bwMode="auto">
          <a:xfrm>
            <a:off x="5715000" y="2819400"/>
            <a:ext cx="2514600" cy="3124200"/>
            <a:chOff x="6764" y="8369"/>
            <a:chExt cx="3721" cy="4426"/>
          </a:xfrm>
        </p:grpSpPr>
        <p:pic>
          <p:nvPicPr>
            <p:cNvPr id="9222" name="Picture 7" descr="alligator"/>
            <p:cNvPicPr>
              <a:picLocks noChangeAspect="1" noChangeArrowheads="1"/>
            </p:cNvPicPr>
            <p:nvPr/>
          </p:nvPicPr>
          <p:blipFill>
            <a:blip r:embed="rId3" cstate="print"/>
            <a:srcRect/>
            <a:stretch>
              <a:fillRect/>
            </a:stretch>
          </p:blipFill>
          <p:spPr bwMode="auto">
            <a:xfrm>
              <a:off x="6912" y="8369"/>
              <a:ext cx="3573" cy="4157"/>
            </a:xfrm>
            <a:prstGeom prst="rect">
              <a:avLst/>
            </a:prstGeom>
            <a:noFill/>
            <a:ln w="9525">
              <a:noFill/>
              <a:miter lim="800000"/>
              <a:headEnd/>
              <a:tailEnd/>
            </a:ln>
          </p:spPr>
        </p:pic>
        <p:sp>
          <p:nvSpPr>
            <p:cNvPr id="9223" name="Text Box 8"/>
            <p:cNvSpPr txBox="1">
              <a:spLocks noChangeArrowheads="1"/>
            </p:cNvSpPr>
            <p:nvPr/>
          </p:nvSpPr>
          <p:spPr bwMode="auto">
            <a:xfrm>
              <a:off x="6764" y="12435"/>
              <a:ext cx="3705" cy="360"/>
            </a:xfrm>
            <a:prstGeom prst="rect">
              <a:avLst/>
            </a:prstGeom>
            <a:noFill/>
            <a:ln w="9525">
              <a:noFill/>
              <a:miter lim="800000"/>
              <a:headEnd/>
              <a:tailEnd/>
            </a:ln>
          </p:spPr>
          <p:txBody>
            <a:bodyPr/>
            <a:lstStyle/>
            <a:p>
              <a:r>
                <a:rPr lang="en-US">
                  <a:latin typeface="Arial" charset="0"/>
                </a:rPr>
                <a:t>Fossil alligator</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1"/>
          </p:nvPr>
        </p:nvSpPr>
        <p:spPr/>
        <p:txBody>
          <a:bodyPr/>
          <a:lstStyle/>
          <a:p>
            <a:pPr>
              <a:defRPr/>
            </a:pPr>
            <a:r>
              <a:rPr lang="en-US"/>
              <a:t>Is It a Fossil?  Yes or No?</a:t>
            </a:r>
          </a:p>
        </p:txBody>
      </p:sp>
      <p:sp>
        <p:nvSpPr>
          <p:cNvPr id="10243" name="Text Box 2"/>
          <p:cNvSpPr txBox="1">
            <a:spLocks noChangeArrowheads="1"/>
          </p:cNvSpPr>
          <p:nvPr/>
        </p:nvSpPr>
        <p:spPr bwMode="auto">
          <a:xfrm>
            <a:off x="609600" y="838200"/>
            <a:ext cx="7772400" cy="1917700"/>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But do fossils have to be the actual remains of a living thing?  The picture below shows the footprints of a snipe-like shore bird that lived among the dinosaurs about 100 million years ago.  No bones of this bird are known to exist.</a:t>
            </a:r>
            <a:r>
              <a:rPr lang="en-US" sz="2400"/>
              <a:t> </a:t>
            </a:r>
          </a:p>
        </p:txBody>
      </p:sp>
      <p:grpSp>
        <p:nvGrpSpPr>
          <p:cNvPr id="10244" name="Group 9"/>
          <p:cNvGrpSpPr>
            <a:grpSpLocks/>
          </p:cNvGrpSpPr>
          <p:nvPr/>
        </p:nvGrpSpPr>
        <p:grpSpPr bwMode="auto">
          <a:xfrm>
            <a:off x="838200" y="3048000"/>
            <a:ext cx="3590925" cy="2895600"/>
            <a:chOff x="528" y="1920"/>
            <a:chExt cx="2262" cy="1824"/>
          </a:xfrm>
        </p:grpSpPr>
        <p:pic>
          <p:nvPicPr>
            <p:cNvPr id="10246" name="Picture 3" descr="snipe footprint"/>
            <p:cNvPicPr>
              <a:picLocks noChangeAspect="1" noChangeArrowheads="1"/>
            </p:cNvPicPr>
            <p:nvPr/>
          </p:nvPicPr>
          <p:blipFill>
            <a:blip r:embed="rId3" cstate="print"/>
            <a:srcRect/>
            <a:stretch>
              <a:fillRect/>
            </a:stretch>
          </p:blipFill>
          <p:spPr bwMode="auto">
            <a:xfrm>
              <a:off x="576" y="1920"/>
              <a:ext cx="2214" cy="1662"/>
            </a:xfrm>
            <a:prstGeom prst="rect">
              <a:avLst/>
            </a:prstGeom>
            <a:noFill/>
            <a:ln w="9525">
              <a:noFill/>
              <a:miter lim="800000"/>
              <a:headEnd/>
              <a:tailEnd/>
            </a:ln>
          </p:spPr>
        </p:pic>
        <p:sp>
          <p:nvSpPr>
            <p:cNvPr id="10247" name="Text Box 5"/>
            <p:cNvSpPr txBox="1">
              <a:spLocks noChangeArrowheads="1"/>
            </p:cNvSpPr>
            <p:nvPr/>
          </p:nvSpPr>
          <p:spPr bwMode="auto">
            <a:xfrm>
              <a:off x="528" y="3552"/>
              <a:ext cx="1440" cy="192"/>
            </a:xfrm>
            <a:prstGeom prst="rect">
              <a:avLst/>
            </a:prstGeom>
            <a:noFill/>
            <a:ln w="9525">
              <a:noFill/>
              <a:miter lim="800000"/>
              <a:headEnd/>
              <a:tailEnd/>
            </a:ln>
          </p:spPr>
          <p:txBody>
            <a:bodyPr/>
            <a:lstStyle/>
            <a:p>
              <a:r>
                <a:rPr lang="en-US">
                  <a:latin typeface="Arial" charset="0"/>
                </a:rPr>
                <a:t>Bird footprints</a:t>
              </a:r>
            </a:p>
          </p:txBody>
        </p:sp>
      </p:grpSp>
      <p:sp>
        <p:nvSpPr>
          <p:cNvPr id="10245" name="Text Box 7"/>
          <p:cNvSpPr txBox="1">
            <a:spLocks noChangeArrowheads="1"/>
          </p:cNvSpPr>
          <p:nvPr/>
        </p:nvSpPr>
        <p:spPr bwMode="auto">
          <a:xfrm>
            <a:off x="4800600" y="3048000"/>
            <a:ext cx="3733800" cy="822325"/>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Do you think this is a fossil?  Why or why not?</a:t>
            </a:r>
            <a:r>
              <a:rPr lang="en-US" sz="24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p:txBody>
          <a:bodyPr/>
          <a:lstStyle/>
          <a:p>
            <a:pPr>
              <a:defRPr/>
            </a:pPr>
            <a:r>
              <a:rPr lang="en-US"/>
              <a:t>Is It a Fossil?  Yes or No?</a:t>
            </a:r>
          </a:p>
        </p:txBody>
      </p:sp>
      <p:grpSp>
        <p:nvGrpSpPr>
          <p:cNvPr id="11267" name="Group 8"/>
          <p:cNvGrpSpPr>
            <a:grpSpLocks/>
          </p:cNvGrpSpPr>
          <p:nvPr/>
        </p:nvGrpSpPr>
        <p:grpSpPr bwMode="auto">
          <a:xfrm>
            <a:off x="660400" y="923925"/>
            <a:ext cx="4216400" cy="3571875"/>
            <a:chOff x="416" y="582"/>
            <a:chExt cx="2656" cy="2250"/>
          </a:xfrm>
        </p:grpSpPr>
        <p:pic>
          <p:nvPicPr>
            <p:cNvPr id="11270" name="Picture 3" descr="footprint3"/>
            <p:cNvPicPr>
              <a:picLocks noChangeAspect="1" noChangeArrowheads="1"/>
            </p:cNvPicPr>
            <p:nvPr/>
          </p:nvPicPr>
          <p:blipFill>
            <a:blip r:embed="rId2" cstate="print">
              <a:lum bright="12000" contrast="12000"/>
            </a:blip>
            <a:srcRect/>
            <a:stretch>
              <a:fillRect/>
            </a:stretch>
          </p:blipFill>
          <p:spPr bwMode="auto">
            <a:xfrm>
              <a:off x="454" y="582"/>
              <a:ext cx="2561" cy="1978"/>
            </a:xfrm>
            <a:prstGeom prst="rect">
              <a:avLst/>
            </a:prstGeom>
            <a:noFill/>
            <a:ln w="9525">
              <a:noFill/>
              <a:miter lim="800000"/>
              <a:headEnd/>
              <a:tailEnd/>
            </a:ln>
          </p:spPr>
        </p:pic>
        <p:sp>
          <p:nvSpPr>
            <p:cNvPr id="11271" name="Text Box 4"/>
            <p:cNvSpPr txBox="1">
              <a:spLocks noChangeArrowheads="1"/>
            </p:cNvSpPr>
            <p:nvPr/>
          </p:nvSpPr>
          <p:spPr bwMode="auto">
            <a:xfrm>
              <a:off x="416" y="2533"/>
              <a:ext cx="2656" cy="299"/>
            </a:xfrm>
            <a:prstGeom prst="rect">
              <a:avLst/>
            </a:prstGeom>
            <a:noFill/>
            <a:ln w="9525">
              <a:noFill/>
              <a:miter lim="800000"/>
              <a:headEnd/>
              <a:tailEnd/>
            </a:ln>
          </p:spPr>
          <p:txBody>
            <a:bodyPr/>
            <a:lstStyle/>
            <a:p>
              <a:r>
                <a:rPr lang="en-US">
                  <a:latin typeface="Arial" charset="0"/>
                </a:rPr>
                <a:t>Fossil dinosaur footprint</a:t>
              </a:r>
            </a:p>
          </p:txBody>
        </p:sp>
      </p:grpSp>
      <p:sp>
        <p:nvSpPr>
          <p:cNvPr id="11268" name="Text Box 6"/>
          <p:cNvSpPr txBox="1">
            <a:spLocks noChangeArrowheads="1"/>
          </p:cNvSpPr>
          <p:nvPr/>
        </p:nvSpPr>
        <p:spPr bwMode="auto">
          <a:xfrm>
            <a:off x="1050925" y="5146675"/>
            <a:ext cx="6340475" cy="457200"/>
          </a:xfrm>
          <a:prstGeom prst="rect">
            <a:avLst/>
          </a:prstGeom>
          <a:noFill/>
          <a:ln w="9525">
            <a:noFill/>
            <a:miter lim="800000"/>
            <a:headEnd/>
            <a:tailEnd/>
          </a:ln>
        </p:spPr>
        <p:txBody>
          <a:bodyPr>
            <a:spAutoFit/>
          </a:bodyPr>
          <a:lstStyle/>
          <a:p>
            <a:endParaRPr lang="en-US" sz="2400"/>
          </a:p>
        </p:txBody>
      </p:sp>
      <p:sp>
        <p:nvSpPr>
          <p:cNvPr id="11269" name="Text Box 7"/>
          <p:cNvSpPr txBox="1">
            <a:spLocks noChangeArrowheads="1"/>
          </p:cNvSpPr>
          <p:nvPr/>
        </p:nvSpPr>
        <p:spPr bwMode="auto">
          <a:xfrm>
            <a:off x="685800" y="4495800"/>
            <a:ext cx="7772400" cy="1187450"/>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Yes, the footprints are fossils.  Fossils aren’t just the remains of living things.  Fossils can be something that a living thing made.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11"/>
          </p:nvPr>
        </p:nvSpPr>
        <p:spPr/>
        <p:txBody>
          <a:bodyPr/>
          <a:lstStyle/>
          <a:p>
            <a:pPr>
              <a:defRPr/>
            </a:pPr>
            <a:r>
              <a:rPr lang="en-US"/>
              <a:t>Is It a Fossil?  Yes or No?</a:t>
            </a:r>
          </a:p>
        </p:txBody>
      </p:sp>
      <p:grpSp>
        <p:nvGrpSpPr>
          <p:cNvPr id="12291" name="Group 5"/>
          <p:cNvGrpSpPr>
            <a:grpSpLocks/>
          </p:cNvGrpSpPr>
          <p:nvPr/>
        </p:nvGrpSpPr>
        <p:grpSpPr bwMode="auto">
          <a:xfrm>
            <a:off x="4587875" y="838200"/>
            <a:ext cx="3846513" cy="4876800"/>
            <a:chOff x="2890" y="528"/>
            <a:chExt cx="2423" cy="3072"/>
          </a:xfrm>
        </p:grpSpPr>
        <p:pic>
          <p:nvPicPr>
            <p:cNvPr id="12293" name="Picture 3" descr="footprints7"/>
            <p:cNvPicPr>
              <a:picLocks noChangeAspect="1" noChangeArrowheads="1"/>
            </p:cNvPicPr>
            <p:nvPr/>
          </p:nvPicPr>
          <p:blipFill>
            <a:blip r:embed="rId3" cstate="print"/>
            <a:srcRect/>
            <a:stretch>
              <a:fillRect/>
            </a:stretch>
          </p:blipFill>
          <p:spPr bwMode="auto">
            <a:xfrm>
              <a:off x="2950" y="528"/>
              <a:ext cx="2363" cy="2789"/>
            </a:xfrm>
            <a:prstGeom prst="rect">
              <a:avLst/>
            </a:prstGeom>
            <a:noFill/>
            <a:ln w="9525">
              <a:noFill/>
              <a:miter lim="800000"/>
              <a:headEnd/>
              <a:tailEnd/>
            </a:ln>
          </p:spPr>
        </p:pic>
        <p:sp>
          <p:nvSpPr>
            <p:cNvPr id="12294" name="Text Box 4"/>
            <p:cNvSpPr txBox="1">
              <a:spLocks noChangeArrowheads="1"/>
            </p:cNvSpPr>
            <p:nvPr/>
          </p:nvSpPr>
          <p:spPr bwMode="auto">
            <a:xfrm>
              <a:off x="2890" y="3292"/>
              <a:ext cx="1670" cy="308"/>
            </a:xfrm>
            <a:prstGeom prst="rect">
              <a:avLst/>
            </a:prstGeom>
            <a:noFill/>
            <a:ln w="9525">
              <a:noFill/>
              <a:miter lim="800000"/>
              <a:headEnd/>
              <a:tailEnd/>
            </a:ln>
          </p:spPr>
          <p:txBody>
            <a:bodyPr/>
            <a:lstStyle/>
            <a:p>
              <a:r>
                <a:rPr lang="en-US" sz="1000">
                  <a:latin typeface="Arial" charset="0"/>
                </a:rPr>
                <a:t> </a:t>
              </a:r>
              <a:r>
                <a:rPr lang="en-US">
                  <a:latin typeface="Arial" charset="0"/>
                </a:rPr>
                <a:t>Fossil dinosaur tracks</a:t>
              </a:r>
            </a:p>
          </p:txBody>
        </p:sp>
      </p:grpSp>
      <p:sp>
        <p:nvSpPr>
          <p:cNvPr id="12292" name="Text Box 6"/>
          <p:cNvSpPr txBox="1">
            <a:spLocks noChangeArrowheads="1"/>
          </p:cNvSpPr>
          <p:nvPr/>
        </p:nvSpPr>
        <p:spPr bwMode="auto">
          <a:xfrm>
            <a:off x="762000" y="1757363"/>
            <a:ext cx="3581400" cy="3195637"/>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Footprints are not parts of a living thing.  But they were made by living things.</a:t>
            </a:r>
          </a:p>
          <a:p>
            <a:pPr>
              <a:spcBef>
                <a:spcPct val="50000"/>
              </a:spcBef>
            </a:pPr>
            <a:r>
              <a:rPr lang="en-US" sz="2400">
                <a:latin typeface="Arial" charset="0"/>
                <a:cs typeface="Arial" charset="0"/>
              </a:rPr>
              <a:t>Because they were made by living things, they are evidence that a living thing was there.</a:t>
            </a:r>
            <a:r>
              <a:rPr lang="en-US" sz="24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p:txBody>
          <a:bodyPr/>
          <a:lstStyle/>
          <a:p>
            <a:pPr>
              <a:defRPr/>
            </a:pPr>
            <a:r>
              <a:rPr lang="en-US"/>
              <a:t>Is It a Fossil?  Yes or No?</a:t>
            </a:r>
          </a:p>
        </p:txBody>
      </p:sp>
      <p:sp>
        <p:nvSpPr>
          <p:cNvPr id="13315" name="Text Box 2"/>
          <p:cNvSpPr txBox="1">
            <a:spLocks noChangeArrowheads="1"/>
          </p:cNvSpPr>
          <p:nvPr/>
        </p:nvSpPr>
        <p:spPr bwMode="auto">
          <a:xfrm>
            <a:off x="609600" y="838200"/>
            <a:ext cx="7772400" cy="1187450"/>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So, fossils are more than just the remains of living things.  Fossils are the remains or evidence of living things.</a:t>
            </a:r>
            <a:r>
              <a:rPr lang="en-US" sz="2400"/>
              <a:t> </a:t>
            </a:r>
          </a:p>
        </p:txBody>
      </p:sp>
      <p:grpSp>
        <p:nvGrpSpPr>
          <p:cNvPr id="13316" name="Group 3"/>
          <p:cNvGrpSpPr>
            <a:grpSpLocks/>
          </p:cNvGrpSpPr>
          <p:nvPr/>
        </p:nvGrpSpPr>
        <p:grpSpPr bwMode="auto">
          <a:xfrm>
            <a:off x="5334000" y="1828800"/>
            <a:ext cx="2819400" cy="3956050"/>
            <a:chOff x="4290" y="2892"/>
            <a:chExt cx="3660" cy="5268"/>
          </a:xfrm>
        </p:grpSpPr>
        <p:pic>
          <p:nvPicPr>
            <p:cNvPr id="13319" name="Picture 4"/>
            <p:cNvPicPr>
              <a:picLocks noChangeAspect="1" noChangeArrowheads="1"/>
            </p:cNvPicPr>
            <p:nvPr/>
          </p:nvPicPr>
          <p:blipFill>
            <a:blip r:embed="rId3" cstate="print">
              <a:lum bright="12000" contrast="-18000"/>
            </a:blip>
            <a:srcRect/>
            <a:stretch>
              <a:fillRect/>
            </a:stretch>
          </p:blipFill>
          <p:spPr bwMode="auto">
            <a:xfrm>
              <a:off x="4440" y="2892"/>
              <a:ext cx="3480" cy="4755"/>
            </a:xfrm>
            <a:prstGeom prst="rect">
              <a:avLst/>
            </a:prstGeom>
            <a:noFill/>
            <a:ln w="9525">
              <a:noFill/>
              <a:miter lim="800000"/>
              <a:headEnd/>
              <a:tailEnd/>
            </a:ln>
          </p:spPr>
        </p:pic>
        <p:sp>
          <p:nvSpPr>
            <p:cNvPr id="13320" name="Text Box 5"/>
            <p:cNvSpPr txBox="1">
              <a:spLocks noChangeArrowheads="1"/>
            </p:cNvSpPr>
            <p:nvPr/>
          </p:nvSpPr>
          <p:spPr bwMode="auto">
            <a:xfrm>
              <a:off x="4290" y="7605"/>
              <a:ext cx="3660" cy="555"/>
            </a:xfrm>
            <a:prstGeom prst="rect">
              <a:avLst/>
            </a:prstGeom>
            <a:noFill/>
            <a:ln w="9525">
              <a:noFill/>
              <a:miter lim="800000"/>
              <a:headEnd/>
              <a:tailEnd/>
            </a:ln>
          </p:spPr>
          <p:txBody>
            <a:bodyPr/>
            <a:lstStyle/>
            <a:p>
              <a:r>
                <a:rPr lang="en-US">
                  <a:latin typeface="Arial" charset="0"/>
                </a:rPr>
                <a:t>Egyptian mummy</a:t>
              </a:r>
            </a:p>
          </p:txBody>
        </p:sp>
      </p:grpSp>
      <p:sp>
        <p:nvSpPr>
          <p:cNvPr id="13317" name="Text Box 6"/>
          <p:cNvSpPr txBox="1">
            <a:spLocks noChangeArrowheads="1"/>
          </p:cNvSpPr>
          <p:nvPr/>
        </p:nvSpPr>
        <p:spPr bwMode="auto">
          <a:xfrm>
            <a:off x="609600" y="2209800"/>
            <a:ext cx="4114800" cy="1735138"/>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This picture shows an Egyptian mummy. </a:t>
            </a:r>
          </a:p>
          <a:p>
            <a:pPr>
              <a:spcBef>
                <a:spcPct val="50000"/>
              </a:spcBef>
            </a:pPr>
            <a:r>
              <a:rPr lang="en-US" sz="2400">
                <a:latin typeface="Arial" charset="0"/>
                <a:cs typeface="Arial" charset="0"/>
              </a:rPr>
              <a:t>Is the mummy the remains of a living thing?</a:t>
            </a:r>
            <a:r>
              <a:rPr lang="en-US" sz="2400"/>
              <a:t> </a:t>
            </a:r>
          </a:p>
        </p:txBody>
      </p:sp>
      <p:sp>
        <p:nvSpPr>
          <p:cNvPr id="13318" name="Text Box 8"/>
          <p:cNvSpPr txBox="1">
            <a:spLocks noChangeArrowheads="1"/>
          </p:cNvSpPr>
          <p:nvPr/>
        </p:nvSpPr>
        <p:spPr bwMode="auto">
          <a:xfrm>
            <a:off x="609600" y="5121275"/>
            <a:ext cx="4343400" cy="822325"/>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Do you think the mummy is a fossil?  Why or why not?</a:t>
            </a:r>
            <a:r>
              <a:rPr lang="en-US" sz="24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2"/>
          <p:cNvSpPr>
            <a:spLocks noGrp="1"/>
          </p:cNvSpPr>
          <p:nvPr>
            <p:ph type="ftr" sz="quarter" idx="11"/>
          </p:nvPr>
        </p:nvSpPr>
        <p:spPr/>
        <p:txBody>
          <a:bodyPr/>
          <a:lstStyle/>
          <a:p>
            <a:pPr>
              <a:defRPr/>
            </a:pPr>
            <a:r>
              <a:rPr lang="en-US"/>
              <a:t>Is It a Fossil?  Yes or No?</a:t>
            </a:r>
          </a:p>
        </p:txBody>
      </p:sp>
      <p:sp>
        <p:nvSpPr>
          <p:cNvPr id="2052" name="Text Box 2"/>
          <p:cNvSpPr txBox="1">
            <a:spLocks noChangeArrowheads="1"/>
          </p:cNvSpPr>
          <p:nvPr/>
        </p:nvSpPr>
        <p:spPr bwMode="auto">
          <a:xfrm>
            <a:off x="609600" y="838200"/>
            <a:ext cx="5715000" cy="457200"/>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No, an Egyptian mummy is not a fossil.</a:t>
            </a:r>
            <a:r>
              <a:rPr lang="en-US" sz="2400"/>
              <a:t> </a:t>
            </a:r>
          </a:p>
        </p:txBody>
      </p:sp>
      <p:grpSp>
        <p:nvGrpSpPr>
          <p:cNvPr id="2053" name="Group 7"/>
          <p:cNvGrpSpPr>
            <a:grpSpLocks/>
          </p:cNvGrpSpPr>
          <p:nvPr/>
        </p:nvGrpSpPr>
        <p:grpSpPr bwMode="auto">
          <a:xfrm>
            <a:off x="609600" y="1524000"/>
            <a:ext cx="2362200" cy="4114800"/>
            <a:chOff x="528" y="1008"/>
            <a:chExt cx="1488" cy="2592"/>
          </a:xfrm>
        </p:grpSpPr>
        <p:graphicFrame>
          <p:nvGraphicFramePr>
            <p:cNvPr id="2050" name="Object 0"/>
            <p:cNvGraphicFramePr>
              <a:graphicFrameLocks noChangeAspect="1"/>
            </p:cNvGraphicFramePr>
            <p:nvPr/>
          </p:nvGraphicFramePr>
          <p:xfrm>
            <a:off x="528" y="1008"/>
            <a:ext cx="1436" cy="2327"/>
          </p:xfrm>
          <a:graphic>
            <a:graphicData uri="http://schemas.openxmlformats.org/presentationml/2006/ole">
              <p:oleObj spid="_x0000_s2050" name="Picture" r:id="rId4" imgW="1222200" imgH="1798920" progId="Word.Picture.8">
                <p:embed/>
              </p:oleObj>
            </a:graphicData>
          </a:graphic>
        </p:graphicFrame>
        <p:sp>
          <p:nvSpPr>
            <p:cNvPr id="2055" name="Text Box 5"/>
            <p:cNvSpPr txBox="1">
              <a:spLocks noChangeArrowheads="1"/>
            </p:cNvSpPr>
            <p:nvPr/>
          </p:nvSpPr>
          <p:spPr bwMode="auto">
            <a:xfrm>
              <a:off x="595" y="3243"/>
              <a:ext cx="1421" cy="357"/>
            </a:xfrm>
            <a:prstGeom prst="rect">
              <a:avLst/>
            </a:prstGeom>
            <a:noFill/>
            <a:ln w="9525">
              <a:noFill/>
              <a:miter lim="800000"/>
              <a:headEnd/>
              <a:tailEnd/>
            </a:ln>
          </p:spPr>
          <p:txBody>
            <a:bodyPr/>
            <a:lstStyle/>
            <a:p>
              <a:r>
                <a:rPr lang="en-US">
                  <a:latin typeface="Arial" charset="0"/>
                </a:rPr>
                <a:t>Egyptian mummy</a:t>
              </a:r>
            </a:p>
          </p:txBody>
        </p:sp>
      </p:grpSp>
      <p:sp>
        <p:nvSpPr>
          <p:cNvPr id="2054" name="Text Box 8"/>
          <p:cNvSpPr txBox="1">
            <a:spLocks noChangeArrowheads="1"/>
          </p:cNvSpPr>
          <p:nvPr/>
        </p:nvSpPr>
        <p:spPr bwMode="auto">
          <a:xfrm>
            <a:off x="3124200" y="1600200"/>
            <a:ext cx="5486400" cy="3925888"/>
          </a:xfrm>
          <a:prstGeom prst="rect">
            <a:avLst/>
          </a:prstGeom>
          <a:noFill/>
          <a:ln w="9525">
            <a:noFill/>
            <a:miter lim="800000"/>
            <a:headEnd/>
            <a:tailEnd/>
          </a:ln>
        </p:spPr>
        <p:txBody>
          <a:bodyPr>
            <a:spAutoFit/>
          </a:bodyPr>
          <a:lstStyle/>
          <a:p>
            <a:pPr>
              <a:spcBef>
                <a:spcPct val="50000"/>
              </a:spcBef>
            </a:pPr>
            <a:r>
              <a:rPr lang="en-US" sz="2400">
                <a:latin typeface="Arial" charset="0"/>
                <a:cs typeface="Arial" charset="0"/>
              </a:rPr>
              <a:t>How was the mummy formed?  Priests took the dead person’s body and cut out the internal organs, dried out the rest of the body with a chemical called natron, rubbed oils on the body and wrapped it in linen.</a:t>
            </a:r>
          </a:p>
          <a:p>
            <a:pPr>
              <a:spcBef>
                <a:spcPct val="50000"/>
              </a:spcBef>
            </a:pPr>
            <a:r>
              <a:rPr lang="en-US" sz="2400">
                <a:latin typeface="Arial" charset="0"/>
                <a:cs typeface="Arial" charset="0"/>
              </a:rPr>
              <a:t>In other words, the mummy was made by man.  That’s why the mummy isn’t a fossil.  Fossils have to form naturally, without any help from man.</a:t>
            </a:r>
            <a:r>
              <a:rPr lang="en-US" sz="2400"/>
              <a:t>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2E5">
            <a:alpha val="61568"/>
          </a:srgbClr>
        </a:solidFill>
        <a:ln w="25400" cap="flat" cmpd="sng" algn="ctr">
          <a:solidFill>
            <a:srgbClr val="63A0C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Marker Felt" pitchFamily="1" charset="0"/>
            <a:ea typeface="ヒラギノ明朝 ProN W3" pitchFamily="1" charset="-128"/>
            <a:sym typeface="Marker Felt" pitchFamily="1" charset="0"/>
          </a:defRPr>
        </a:defPPr>
      </a:lstStyle>
    </a:spDef>
    <a:lnDef>
      <a:spPr bwMode="auto">
        <a:xfrm>
          <a:off x="0" y="0"/>
          <a:ext cx="1" cy="1"/>
        </a:xfrm>
        <a:custGeom>
          <a:avLst/>
          <a:gdLst/>
          <a:ahLst/>
          <a:cxnLst/>
          <a:rect l="0" t="0" r="0" b="0"/>
          <a:pathLst/>
        </a:custGeom>
        <a:solidFill>
          <a:srgbClr val="0082E5">
            <a:alpha val="61568"/>
          </a:srgbClr>
        </a:solidFill>
        <a:ln w="25400" cap="flat" cmpd="sng" algn="ctr">
          <a:solidFill>
            <a:srgbClr val="63A0C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Marker Felt" pitchFamily="1" charset="0"/>
            <a:ea typeface="ヒラギノ明朝 ProN W3" pitchFamily="1" charset="-128"/>
            <a:sym typeface="Marker Felt"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784</TotalTime>
  <Pages>0</Pages>
  <Words>913</Words>
  <Characters>0</Characters>
  <Application>Microsoft Office PowerPoint</Application>
  <PresentationFormat>On-screen Show (4:3)</PresentationFormat>
  <Lines>0</Lines>
  <Paragraphs>77</Paragraphs>
  <Slides>14</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6" baseType="lpstr">
      <vt:lpstr>Marker Felt</vt:lpstr>
      <vt:lpstr>ヒラギノ明朝 ProN W3</vt:lpstr>
      <vt:lpstr>Arial</vt:lpstr>
      <vt:lpstr>Osaka</vt:lpstr>
      <vt:lpstr>Times</vt:lpstr>
      <vt:lpstr>ヒラギノ角ゴ ProN W6</vt:lpstr>
      <vt:lpstr>Comic Sans MS</vt:lpstr>
      <vt:lpstr>Lucida Grande</vt:lpstr>
      <vt:lpstr>Wingdings</vt:lpstr>
      <vt:lpstr>Times New Roman</vt:lpstr>
      <vt:lpstr>Blank Presentation</vt:lpstr>
      <vt:lpstr>Microsoft Word Picture</vt:lpstr>
      <vt:lpstr>Slide 1</vt:lpstr>
      <vt:lpstr>Is It a Fossil?  Yes or No?</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FOSSILS</dc:title>
  <dc:subject/>
  <dc:creator>Kim Greene</dc:creator>
  <cp:keywords/>
  <dc:description/>
  <cp:lastModifiedBy>Brad Saurer</cp:lastModifiedBy>
  <cp:revision>61</cp:revision>
  <dcterms:modified xsi:type="dcterms:W3CDTF">2013-11-13T06:05:13Z</dcterms:modified>
</cp:coreProperties>
</file>