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18C6C-1B35-4120-BB61-CC2B20A1E9C1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F123E-EB6A-45D5-AD5E-D23A26D14E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731BD-6C43-4904-AF07-4D8F7A55750A}" type="slidenum">
              <a:rPr lang="en-US"/>
              <a:pPr/>
              <a:t>1</a:t>
            </a:fld>
            <a:endParaRPr lang="en-US"/>
          </a:p>
        </p:txBody>
      </p:sp>
      <p:sp>
        <p:nvSpPr>
          <p:cNvPr id="4403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2EE49-E457-4BAF-88BC-A3E9D8BACA48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i="1" smtClean="0"/>
              <a:t>(Read slide to students)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What to look for:</a:t>
            </a:r>
          </a:p>
          <a:p>
            <a:pPr lvl="2" eaLnBrk="1" hangingPunct="1">
              <a:buFontTx/>
              <a:buChar char="•"/>
            </a:pPr>
            <a:r>
              <a:rPr lang="en-US" i="1" smtClean="0"/>
              <a:t>Total length of foot</a:t>
            </a:r>
          </a:p>
          <a:p>
            <a:pPr lvl="2" eaLnBrk="1" hangingPunct="1">
              <a:buFontTx/>
              <a:buChar char="•"/>
            </a:pPr>
            <a:r>
              <a:rPr lang="en-US" i="1" smtClean="0"/>
              <a:t>Number of toes making up the foot</a:t>
            </a:r>
          </a:p>
          <a:p>
            <a:pPr lvl="2" eaLnBrk="1" hangingPunct="1">
              <a:buFontTx/>
              <a:buChar char="•"/>
            </a:pPr>
            <a:r>
              <a:rPr lang="en-US" i="1" smtClean="0"/>
              <a:t>The size of the hoof covering the foot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572D-E21B-4B16-B237-33DA6CF8C7D3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000" i="1" smtClean="0"/>
              <a:t>(Read the slide to the students)</a:t>
            </a:r>
          </a:p>
          <a:p>
            <a:pPr eaLnBrk="1" hangingPunct="1"/>
            <a:endParaRPr lang="en-US" sz="1000" i="1" smtClean="0"/>
          </a:p>
          <a:p>
            <a:pPr eaLnBrk="1" hangingPunct="1"/>
            <a:r>
              <a:rPr lang="en-US" sz="1000" i="1" smtClean="0"/>
              <a:t>BACKGROUND FOR THE TEACHER:  The bones became longer and more streamlined, enabling horses to run faster to avoid predators.</a:t>
            </a:r>
          </a:p>
          <a:p>
            <a:pPr eaLnBrk="1" hangingPunct="1"/>
            <a:endParaRPr lang="en-US" sz="1000" i="1" smtClean="0"/>
          </a:p>
          <a:p>
            <a:pPr eaLnBrk="1" hangingPunct="1"/>
            <a:r>
              <a:rPr lang="en-US" i="1" smtClean="0"/>
              <a:t>The central toe of horses became increasingly stronger while the "side toes" became less important and are virtually lost in the modern horse. 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Reduction and loss of side toes minimizes the weight at the extreme end of the foot.   The horse's limb may move faster. 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Changes:</a:t>
            </a:r>
          </a:p>
          <a:p>
            <a:pPr lvl="2" eaLnBrk="1" hangingPunct="1">
              <a:buFontTx/>
              <a:buChar char="•"/>
            </a:pPr>
            <a:r>
              <a:rPr lang="en-US" i="1" smtClean="0"/>
              <a:t>Middle bone (toe) becomes more dominant</a:t>
            </a:r>
          </a:p>
          <a:p>
            <a:pPr lvl="2" eaLnBrk="1" hangingPunct="1">
              <a:buFontTx/>
              <a:buChar char="•"/>
            </a:pPr>
            <a:r>
              <a:rPr lang="en-US" i="1" smtClean="0"/>
              <a:t>Side toes become virtually lost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636B9-990E-4932-9D3C-2BA33779293C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i="1" smtClean="0"/>
              <a:t>(Read slide to students)</a:t>
            </a:r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2DF41-B2A9-47C1-88B6-D59449B362BB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E377A-A9C6-42B6-BE3F-CF6CF0890555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C0E76-54B0-4E74-9E0F-53FFF3BED903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6395A-E57E-4C69-B79D-DFB4B30504A7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4A86D-28AF-431D-97EA-64EF0F7B887A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858BB-292A-43E5-9463-C39E88238F05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472B9-4C22-4CE3-85E1-2CBBFE9D2787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800" i="1" smtClean="0"/>
              <a:t>(read from slide)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Have students compare the wooly mammoth and the Asian elephant.  How are they alike and how do they differ.  As a group you might want to create a Box  &amp; T-chart on the overhead, flipchart or whiteboard.  Remind your students that the Box  &amp; T-chart is based upon observations only not inferences.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EXAMPLE Of BOX &amp; T-CHART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Compare and Contrast with a Box and T-Chart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		Large white tusks</a:t>
            </a:r>
            <a:endParaRPr lang="en-US" sz="800" b="1" smtClean="0"/>
          </a:p>
          <a:p>
            <a:pPr eaLnBrk="1" hangingPunct="1">
              <a:lnSpc>
                <a:spcPct val="80000"/>
              </a:lnSpc>
            </a:pPr>
            <a:r>
              <a:rPr lang="en-US" sz="800" b="1" smtClean="0"/>
              <a:t>       Similarities		</a:t>
            </a:r>
            <a:r>
              <a:rPr lang="en-US" sz="800" smtClean="0"/>
              <a:t>Lump on head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		Long, flexible trunks that touch the ground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		Big body shape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/>
            </a:r>
            <a:br>
              <a:rPr lang="en-US" sz="800" smtClean="0"/>
            </a:br>
            <a:r>
              <a:rPr lang="en-US" sz="800" smtClean="0"/>
              <a:t>			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	</a:t>
            </a:r>
            <a:r>
              <a:rPr lang="en-US" sz="800" b="1" smtClean="0"/>
              <a:t>	Asian Elephant                          Wooly Mammoth</a:t>
            </a:r>
          </a:p>
          <a:p>
            <a:pPr eaLnBrk="1" hangingPunct="1">
              <a:lnSpc>
                <a:spcPct val="80000"/>
              </a:lnSpc>
            </a:pPr>
            <a:r>
              <a:rPr lang="en-US" sz="800" b="1" smtClean="0"/>
              <a:t>		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smtClean="0"/>
              <a:t>		 Short Hair		Long hair 		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b="1" smtClean="0"/>
              <a:t>        Differences</a:t>
            </a:r>
            <a:r>
              <a:rPr lang="en-US" sz="800" smtClean="0"/>
              <a:t>	Less curved tusks		More curved tusks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							No hump on back		Large hump on back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							Smaller ear flaps		Larger ear flaps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				</a:t>
            </a:r>
          </a:p>
        </p:txBody>
      </p:sp>
      <p:sp>
        <p:nvSpPr>
          <p:cNvPr id="51205" name="Line 4"/>
          <p:cNvSpPr>
            <a:spLocks noChangeShapeType="1"/>
          </p:cNvSpPr>
          <p:nvPr/>
        </p:nvSpPr>
        <p:spPr bwMode="auto">
          <a:xfrm>
            <a:off x="2133600" y="644525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867" tIns="44934" rIns="89867" bIns="44934"/>
          <a:lstStyle/>
          <a:p>
            <a:endParaRPr lang="en-US"/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>
            <a:off x="3810000" y="6072188"/>
            <a:ext cx="0" cy="149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867" tIns="44934" rIns="89867" bIns="44934"/>
          <a:lstStyle/>
          <a:p>
            <a:endParaRPr lang="en-US"/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2209800" y="5395913"/>
            <a:ext cx="3200400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867" tIns="44934" rIns="89867" bIns="4493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1FA60-76F1-4314-83AE-EEFCCE51BDF7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Horse A is an example of an ancient horse.  Over time Horse A evolved to look like Horse B, a modern day horse.</a:t>
            </a:r>
          </a:p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Background Information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i="1" smtClean="0"/>
              <a:t>Horse A  - Hyracotherium – 55 million years ago (Eocene Epoch) 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This small dog-sized animal represents the oldest known horse.   It had a primitive short face, with eye sockets in the middle and a short diastema (the space between the front teeth and the cheek teeth). Although it has low-crowned teeth, we see the beginnings of the characteristic horse-like ridges on the molars.  Hyracotherium is better known as "eohippus" - which means "the dawn horse."   The name also refers to the fact that it lived during the Eocene.</a:t>
            </a:r>
          </a:p>
          <a:p>
            <a:pPr eaLnBrk="1" hangingPunct="1">
              <a:lnSpc>
                <a:spcPct val="90000"/>
              </a:lnSpc>
            </a:pPr>
            <a:endParaRPr lang="en-US" b="1" i="1" smtClean="0"/>
          </a:p>
          <a:p>
            <a:pPr eaLnBrk="1" hangingPunct="1">
              <a:lnSpc>
                <a:spcPct val="90000"/>
              </a:lnSpc>
            </a:pPr>
            <a:r>
              <a:rPr lang="en-US" b="1" i="1" smtClean="0"/>
              <a:t>Horse B - Equus – 5 million years Pliocene to Present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Equus is the only surviving genus in the once diverse family of horses.   Domesticated about 3,000 years ago, the horse had a profound impact on human history in areas such as migration, farming, warfare, sport, communication, and travel.  Species of Equus lived from 5 million years ago until the present.   Living species include horses, asses, and zebras.   Fossils of Equus are found on every continent except Australia and Antarctica.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FF3D9C-8996-4B55-AA0B-471E9081C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11890-246C-45FC-9C61-580B87557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3D9888-C710-4F22-95CF-1BC2BA041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9FDE-F770-4F56-AB03-4532266FDD7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2897-FFFE-4305-B9F1-685513A94A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" descr="SWFossils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/>
          </p:cNvSpPr>
          <p:nvPr/>
        </p:nvSpPr>
        <p:spPr bwMode="auto">
          <a:xfrm>
            <a:off x="0" y="685800"/>
            <a:ext cx="9144000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0163" algn="ctr">
              <a:lnSpc>
                <a:spcPct val="90000"/>
              </a:lnSpc>
            </a:pPr>
            <a:r>
              <a:rPr lang="en-US" sz="42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HOW IS A FOSSIL FORMED?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6688" y="1244600"/>
            <a:ext cx="2271712" cy="4927600"/>
            <a:chOff x="144" y="765"/>
            <a:chExt cx="1431" cy="3104"/>
          </a:xfrm>
        </p:grpSpPr>
        <p:sp>
          <p:nvSpPr>
            <p:cNvPr id="19474" name="Rectangle 2"/>
            <p:cNvSpPr>
              <a:spLocks/>
            </p:cNvSpPr>
            <p:nvPr/>
          </p:nvSpPr>
          <p:spPr bwMode="auto">
            <a:xfrm>
              <a:off x="176" y="885"/>
              <a:ext cx="1399" cy="2984"/>
            </a:xfrm>
            <a:prstGeom prst="rect">
              <a:avLst/>
            </a:prstGeom>
            <a:solidFill>
              <a:srgbClr val="FF8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5" name="Rectangle 4"/>
            <p:cNvSpPr>
              <a:spLocks/>
            </p:cNvSpPr>
            <p:nvPr/>
          </p:nvSpPr>
          <p:spPr bwMode="auto">
            <a:xfrm>
              <a:off x="176" y="2413"/>
              <a:ext cx="1296" cy="1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6200" tIns="76200" rIns="76200" bIns="76200" anchor="b"/>
            <a:lstStyle/>
            <a:p>
              <a:r>
                <a:rPr lang="en-US" sz="22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1.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 Sediment</a:t>
              </a:r>
            </a:p>
            <a:p>
              <a:r>
                <a:rPr lang="en-US" sz="14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An animal is buried by sediment, such as volcanic ash or silt, shortly after it dies. Its bones are protected from rotting by the layer of sediment.</a:t>
              </a:r>
              <a:endParaRPr lang="en-US" sz="14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endParaRPr lang="en-US" sz="14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endParaRPr lang="en-US" sz="1400" b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pic>
          <p:nvPicPr>
            <p:cNvPr id="19476" name="Picture 21" descr="SWFossils_p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765"/>
              <a:ext cx="1316" cy="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781800" y="1447800"/>
            <a:ext cx="2220913" cy="4737100"/>
            <a:chOff x="4319" y="864"/>
            <a:chExt cx="1345" cy="2984"/>
          </a:xfrm>
        </p:grpSpPr>
        <p:sp>
          <p:nvSpPr>
            <p:cNvPr id="19471" name="Rectangle 16"/>
            <p:cNvSpPr>
              <a:spLocks/>
            </p:cNvSpPr>
            <p:nvPr/>
          </p:nvSpPr>
          <p:spPr bwMode="auto">
            <a:xfrm>
              <a:off x="4344" y="864"/>
              <a:ext cx="1296" cy="2984"/>
            </a:xfrm>
            <a:prstGeom prst="rect">
              <a:avLst/>
            </a:prstGeom>
            <a:solidFill>
              <a:srgbClr val="FF8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2" name="Rectangle 17"/>
            <p:cNvSpPr>
              <a:spLocks/>
            </p:cNvSpPr>
            <p:nvPr/>
          </p:nvSpPr>
          <p:spPr bwMode="auto">
            <a:xfrm>
              <a:off x="4344" y="2392"/>
              <a:ext cx="1296" cy="1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6200" tIns="76200" rIns="76200" bIns="76200" anchor="b"/>
            <a:lstStyle/>
            <a:p>
              <a:pPr>
                <a:spcBef>
                  <a:spcPts val="800"/>
                </a:spcBef>
              </a:pPr>
              <a:r>
                <a:rPr lang="en-US" sz="22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4. 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Erosion</a:t>
              </a:r>
            </a:p>
            <a:p>
              <a:r>
                <a:rPr lang="en-US" sz="14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Erosion from rain, rivers, and wind wears away the remaining rock layers. Eventually, erosion or people digging for fossils will expose the preserved remains.</a:t>
              </a:r>
              <a:endParaRPr lang="en-US" sz="14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endParaRPr lang="en-US" sz="1400" b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pic>
          <p:nvPicPr>
            <p:cNvPr id="19473" name="Picture 24" descr="SWFossils_p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9" y="923"/>
              <a:ext cx="1345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438400" y="1295400"/>
            <a:ext cx="2241550" cy="4876800"/>
            <a:chOff x="1536" y="816"/>
            <a:chExt cx="1412" cy="3072"/>
          </a:xfrm>
        </p:grpSpPr>
        <p:sp>
          <p:nvSpPr>
            <p:cNvPr id="19468" name="Rectangle 12"/>
            <p:cNvSpPr>
              <a:spLocks/>
            </p:cNvSpPr>
            <p:nvPr/>
          </p:nvSpPr>
          <p:spPr bwMode="auto">
            <a:xfrm>
              <a:off x="1569" y="904"/>
              <a:ext cx="1353" cy="2984"/>
            </a:xfrm>
            <a:prstGeom prst="rect">
              <a:avLst/>
            </a:prstGeom>
            <a:solidFill>
              <a:srgbClr val="FF8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9" name="Rectangle 13"/>
            <p:cNvSpPr>
              <a:spLocks/>
            </p:cNvSpPr>
            <p:nvPr/>
          </p:nvSpPr>
          <p:spPr bwMode="auto">
            <a:xfrm>
              <a:off x="1569" y="2432"/>
              <a:ext cx="1353" cy="1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6200" tIns="76200" rIns="76200" bIns="76200" anchor="b"/>
            <a:lstStyle/>
            <a:p>
              <a:pPr>
                <a:spcBef>
                  <a:spcPts val="800"/>
                </a:spcBef>
              </a:pPr>
              <a:r>
                <a:rPr lang="en-US" sz="22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2. 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Layers</a:t>
              </a:r>
            </a:p>
            <a:p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More sediment layers accumulate above the animal’s remains, and minerals, such as silica (a compound of silicon and oxygen), slowly replace the calcium phosphate in </a:t>
              </a:r>
              <a:b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the bones.</a:t>
              </a:r>
            </a:p>
          </p:txBody>
        </p:sp>
        <p:pic>
          <p:nvPicPr>
            <p:cNvPr id="19470" name="Picture 33" descr="SWFossils_p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6" y="816"/>
              <a:ext cx="141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648200" y="1435100"/>
            <a:ext cx="2160588" cy="4737100"/>
            <a:chOff x="2928" y="904"/>
            <a:chExt cx="1361" cy="2984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968" y="904"/>
              <a:ext cx="1296" cy="2984"/>
              <a:chOff x="2968" y="904"/>
              <a:chExt cx="1296" cy="2984"/>
            </a:xfrm>
          </p:grpSpPr>
          <p:sp>
            <p:nvSpPr>
              <p:cNvPr id="19466" name="Rectangle 7"/>
              <p:cNvSpPr>
                <a:spLocks/>
              </p:cNvSpPr>
              <p:nvPr/>
            </p:nvSpPr>
            <p:spPr bwMode="auto">
              <a:xfrm>
                <a:off x="2968" y="904"/>
                <a:ext cx="1296" cy="2984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7" name="Rectangle 9"/>
              <p:cNvSpPr>
                <a:spLocks/>
              </p:cNvSpPr>
              <p:nvPr/>
            </p:nvSpPr>
            <p:spPr bwMode="auto">
              <a:xfrm>
                <a:off x="2968" y="2432"/>
                <a:ext cx="1296" cy="14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76200" tIns="76200" rIns="76200" bIns="76200" anchor="b"/>
              <a:lstStyle/>
              <a:p>
                <a:r>
                  <a:rPr lang="en-US" sz="22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3. </a:t>
                </a:r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Movement</a:t>
                </a:r>
              </a:p>
              <a:p>
                <a:r>
                  <a:rPr lang="en-US" sz="14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Movement of tectonic plates, or giant rock slabs that make up Earth’s surface, lifts up the sediments and pushes the fossil closer to the surface.</a:t>
                </a:r>
              </a:p>
              <a:p>
                <a:endParaRPr lang="en-US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endParaRPr lang="en-US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  <p:pic>
          <p:nvPicPr>
            <p:cNvPr id="19465" name="Picture 35" descr="SWFossils_p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956"/>
              <a:ext cx="1361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What can the fossil record show us about life on Earth?</a:t>
            </a:r>
          </a:p>
        </p:txBody>
      </p:sp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1066800" y="2133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Wooly Mammoth</a:t>
            </a: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5638800" y="1981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Asian Elephant</a:t>
            </a:r>
          </a:p>
        </p:txBody>
      </p:sp>
      <p:pic>
        <p:nvPicPr>
          <p:cNvPr id="28677" name="Picture 17" descr="Asian Elp 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514600"/>
            <a:ext cx="4060825" cy="2667000"/>
          </a:xfrm>
          <a:noFill/>
        </p:spPr>
      </p:pic>
      <p:pic>
        <p:nvPicPr>
          <p:cNvPr id="28678" name="Picture 19" descr="f_mammoth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667000"/>
            <a:ext cx="3810000" cy="2379663"/>
          </a:xfrm>
          <a:noFill/>
        </p:spPr>
      </p:pic>
      <p:sp>
        <p:nvSpPr>
          <p:cNvPr id="28679" name="Text Box 20"/>
          <p:cNvSpPr txBox="1">
            <a:spLocks noChangeArrowheads="1"/>
          </p:cNvSpPr>
          <p:nvPr/>
        </p:nvSpPr>
        <p:spPr bwMode="auto">
          <a:xfrm>
            <a:off x="457200" y="5029200"/>
            <a:ext cx="381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http://www.bbc.co.uk/radio4/science/frontiers_20020515.shtml</a:t>
            </a:r>
          </a:p>
        </p:txBody>
      </p:sp>
      <p:sp>
        <p:nvSpPr>
          <p:cNvPr id="28680" name="Text Box 21"/>
          <p:cNvSpPr txBox="1">
            <a:spLocks noChangeArrowheads="1"/>
          </p:cNvSpPr>
          <p:nvPr/>
        </p:nvSpPr>
        <p:spPr bwMode="auto">
          <a:xfrm>
            <a:off x="1647825" y="5608638"/>
            <a:ext cx="5667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omic Sans MS" pitchFamily="66" charset="0"/>
              </a:rPr>
              <a:t>How are these two animals the same?  </a:t>
            </a:r>
          </a:p>
          <a:p>
            <a:pPr algn="ctr"/>
            <a:r>
              <a:rPr lang="en-US" sz="2400">
                <a:latin typeface="Comic Sans MS" pitchFamily="66" charset="0"/>
              </a:rPr>
              <a:t>How are they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equ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5791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Once Upon a Time – A Look at the Horse</a:t>
            </a:r>
          </a:p>
        </p:txBody>
      </p:sp>
      <p:pic>
        <p:nvPicPr>
          <p:cNvPr id="29700" name="Picture 7" descr="hyracoskel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>
          <a:xfrm>
            <a:off x="2133600" y="5410200"/>
            <a:ext cx="1066800" cy="868363"/>
          </a:xfrm>
          <a:noFill/>
        </p:spPr>
      </p:pic>
      <p:sp>
        <p:nvSpPr>
          <p:cNvPr id="29701" name="Text Box 20"/>
          <p:cNvSpPr txBox="1">
            <a:spLocks noChangeArrowheads="1"/>
          </p:cNvSpPr>
          <p:nvPr/>
        </p:nvSpPr>
        <p:spPr bwMode="auto">
          <a:xfrm>
            <a:off x="1981200" y="6172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      </a:t>
            </a:r>
            <a:r>
              <a:rPr lang="en-US" sz="1600" b="1">
                <a:latin typeface="Comic Sans MS" pitchFamily="66" charset="0"/>
              </a:rPr>
              <a:t>Horse A</a:t>
            </a:r>
            <a:r>
              <a:rPr lang="en-US" sz="1600">
                <a:latin typeface="Comic Sans MS" pitchFamily="66" charset="0"/>
              </a:rPr>
              <a:t>                    </a:t>
            </a:r>
          </a:p>
        </p:txBody>
      </p:sp>
      <p:sp>
        <p:nvSpPr>
          <p:cNvPr id="29702" name="Text Box 21"/>
          <p:cNvSpPr txBox="1">
            <a:spLocks noChangeArrowheads="1"/>
          </p:cNvSpPr>
          <p:nvPr/>
        </p:nvSpPr>
        <p:spPr bwMode="auto">
          <a:xfrm>
            <a:off x="4114800" y="25146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Horse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Change Over Time – A Horse’s Foot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Note how the distance of the wrist bones from the ground changes. What else has changed?</a:t>
            </a:r>
            <a:br>
              <a:rPr lang="en-US" b="1" smtClean="0"/>
            </a:br>
            <a:r>
              <a:rPr lang="en-US" smtClean="0"/>
              <a:t>  </a:t>
            </a:r>
          </a:p>
        </p:txBody>
      </p:sp>
      <p:pic>
        <p:nvPicPr>
          <p:cNvPr id="30724" name="Picture 8" descr="feetchang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3436938"/>
            <a:ext cx="5715000" cy="2051050"/>
          </a:xfrm>
          <a:noFill/>
        </p:spPr>
      </p:pic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762000" y="4724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3300"/>
                </a:solidFill>
                <a:latin typeface="Comic Sans MS" pitchFamily="66" charset="0"/>
              </a:rPr>
              <a:t>wrist</a:t>
            </a:r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V="1">
            <a:off x="1524000" y="4800600"/>
            <a:ext cx="609600" cy="762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52400" y="5791200"/>
            <a:ext cx="9372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Adapted from Florida Museum of Natural History.  For more information visit their website at http://www.flmnh.ufl.edu/natsci/vertpaleo/fhc/relatives1.htm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724400"/>
            <a:ext cx="8229600" cy="838200"/>
          </a:xfrm>
        </p:spPr>
        <p:txBody>
          <a:bodyPr/>
          <a:lstStyle/>
          <a:p>
            <a:pPr eaLnBrk="1" hangingPunct="1"/>
            <a:r>
              <a:rPr lang="en-US" sz="1800" b="1" smtClean="0"/>
              <a:t>How have the bones in horse feet changed over time? </a:t>
            </a:r>
            <a:br>
              <a:rPr lang="en-US" sz="1800" b="1" smtClean="0"/>
            </a:br>
            <a:r>
              <a:rPr lang="en-US" sz="1800" b="1" smtClean="0"/>
              <a:t>Why might this have happened?</a:t>
            </a:r>
            <a:br>
              <a:rPr lang="en-US" sz="1800" b="1" smtClean="0"/>
            </a:br>
            <a:endParaRPr lang="en-US" sz="1200" b="1" smtClean="0"/>
          </a:p>
        </p:txBody>
      </p:sp>
      <p:pic>
        <p:nvPicPr>
          <p:cNvPr id="31747" name="Picture 18" descr="hyracofeet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362200"/>
            <a:ext cx="1295400" cy="2228850"/>
          </a:xfrm>
          <a:noFill/>
        </p:spPr>
      </p:pic>
      <p:pic>
        <p:nvPicPr>
          <p:cNvPr id="31748" name="Picture 19" descr="miofeet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95600" y="1981200"/>
            <a:ext cx="1295400" cy="2209800"/>
          </a:xfrm>
          <a:noFill/>
        </p:spPr>
      </p:pic>
      <p:pic>
        <p:nvPicPr>
          <p:cNvPr id="31749" name="Picture 20" descr="meryfeet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81600" y="1676400"/>
            <a:ext cx="1174750" cy="2209800"/>
          </a:xfrm>
          <a:noFill/>
        </p:spPr>
      </p:pic>
      <p:pic>
        <p:nvPicPr>
          <p:cNvPr id="31750" name="Picture 21" descr="eqfeet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239000" y="1295400"/>
            <a:ext cx="1089025" cy="2209800"/>
          </a:xfrm>
          <a:noFill/>
        </p:spPr>
      </p:pic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1524000" y="5334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Let’s Look More Closely</a:t>
            </a:r>
          </a:p>
        </p:txBody>
      </p:sp>
      <p:sp>
        <p:nvSpPr>
          <p:cNvPr id="31752" name="Text Box 23"/>
          <p:cNvSpPr txBox="1">
            <a:spLocks noChangeArrowheads="1"/>
          </p:cNvSpPr>
          <p:nvPr/>
        </p:nvSpPr>
        <p:spPr bwMode="auto">
          <a:xfrm>
            <a:off x="1524000" y="57912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1295400" y="5791200"/>
            <a:ext cx="7010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Adapted from Florida Museum of Natural History.  For more information visit their website at http://www.flmnh.ufl.edu/natsci/vertpaleo/fhc/relatives1.htm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3429000" cy="6248400"/>
          </a:xfrm>
        </p:spPr>
        <p:txBody>
          <a:bodyPr/>
          <a:lstStyle/>
          <a:p>
            <a:pPr eaLnBrk="1" hangingPunct="1"/>
            <a:r>
              <a:rPr lang="en-US" sz="2000" smtClean="0"/>
              <a:t>Fossils are formed under very special conditions.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They give us clues about what life was like long ago.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Fossils also give us clues about the environment from a long time ago.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They help us understand that plant and animal species change over time.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32771" name="Picture 13" descr="MCAN01357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3810000"/>
            <a:ext cx="1981200" cy="1219200"/>
          </a:xfrm>
        </p:spPr>
      </p:pic>
      <p:pic>
        <p:nvPicPr>
          <p:cNvPr id="32772" name="Picture 15" descr="MPj040037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0"/>
            <a:ext cx="21796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1" descr="Geologic Cross S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914400"/>
            <a:ext cx="3581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23"/>
          <p:cNvSpPr txBox="1">
            <a:spLocks noChangeArrowheads="1"/>
          </p:cNvSpPr>
          <p:nvPr/>
        </p:nvSpPr>
        <p:spPr bwMode="auto">
          <a:xfrm>
            <a:off x="2438400" y="2286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Wrap-Up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8" descr="SWFossils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6"/>
          <p:cNvSpPr>
            <a:spLocks noGrp="1" noChangeArrowheads="1"/>
          </p:cNvSpPr>
          <p:nvPr>
            <p:ph type="title"/>
          </p:nvPr>
        </p:nvSpPr>
        <p:spPr>
          <a:xfrm>
            <a:off x="444500" y="139700"/>
            <a:ext cx="8255000" cy="1841500"/>
          </a:xfrm>
        </p:spPr>
        <p:txBody>
          <a:bodyPr lIns="0" tIns="0" rIns="0" bIns="0"/>
          <a:lstStyle/>
          <a:p>
            <a:pPr marL="90488" eaLnBrk="1" hangingPunct="1"/>
            <a:r>
              <a:rPr lang="en-US" sz="4200" b="1" smtClean="0">
                <a:solidFill>
                  <a:srgbClr val="FF8000"/>
                </a:solidFill>
              </a:rPr>
              <a:t>FIVE MAIN TYPES OF FOSSILS</a:t>
            </a:r>
            <a:endParaRPr lang="en-US" sz="4200" b="1" smtClean="0">
              <a:ea typeface="ヒラギノ角ゴ ProN W6" pitchFamily="1" charset="-128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42900" y="1409700"/>
            <a:ext cx="2755900" cy="2400300"/>
            <a:chOff x="216" y="893"/>
            <a:chExt cx="1736" cy="1512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16" y="893"/>
              <a:ext cx="1736" cy="1512"/>
              <a:chOff x="0" y="0"/>
              <a:chExt cx="1736" cy="1512"/>
            </a:xfrm>
          </p:grpSpPr>
          <p:sp>
            <p:nvSpPr>
              <p:cNvPr id="20507" name="Rectangle 18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8" name="Rectangle 19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b"/>
              <a:lstStyle/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Petrified</a:t>
                </a:r>
              </a:p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Fossils</a:t>
                </a:r>
              </a:p>
            </p:txBody>
          </p:sp>
        </p:grpSp>
        <p:pic>
          <p:nvPicPr>
            <p:cNvPr id="20506" name="Picture 29" descr="SWFossils_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3" y="1056"/>
              <a:ext cx="1002" cy="800"/>
            </a:xfrm>
            <a:prstGeom prst="rect">
              <a:avLst/>
            </a:prstGeom>
            <a:noFill/>
            <a:ln w="0">
              <a:solidFill>
                <a:srgbClr val="FF8000"/>
              </a:solidFill>
              <a:miter lim="800000"/>
              <a:headEnd/>
              <a:tailEnd/>
            </a:ln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200400" y="1409700"/>
            <a:ext cx="2755900" cy="2400300"/>
            <a:chOff x="2016" y="896"/>
            <a:chExt cx="1736" cy="1512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016" y="896"/>
              <a:ext cx="1736" cy="1512"/>
              <a:chOff x="0" y="0"/>
              <a:chExt cx="1736" cy="1512"/>
            </a:xfrm>
          </p:grpSpPr>
          <p:sp>
            <p:nvSpPr>
              <p:cNvPr id="20503" name="Rectangle 3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4" name="Rectangle 4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b"/>
              <a:lstStyle/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Molds and</a:t>
                </a:r>
              </a:p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Casts</a:t>
                </a:r>
              </a:p>
            </p:txBody>
          </p:sp>
        </p:grpSp>
        <p:pic>
          <p:nvPicPr>
            <p:cNvPr id="20502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 l="8591" t="4123" r="8247" b="9279"/>
            <a:stretch>
              <a:fillRect/>
            </a:stretch>
          </p:blipFill>
          <p:spPr bwMode="auto">
            <a:xfrm>
              <a:off x="2308" y="1037"/>
              <a:ext cx="1152" cy="799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6057900" y="1409700"/>
            <a:ext cx="2755900" cy="2400300"/>
            <a:chOff x="3816" y="896"/>
            <a:chExt cx="1736" cy="1512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816" y="896"/>
              <a:ext cx="1736" cy="1512"/>
              <a:chOff x="0" y="0"/>
              <a:chExt cx="1736" cy="1512"/>
            </a:xfrm>
          </p:grpSpPr>
          <p:sp>
            <p:nvSpPr>
              <p:cNvPr id="20499" name="Rectangle 23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0" name="Rectangle 24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b"/>
              <a:lstStyle/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Carbon</a:t>
                </a:r>
                <a:b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</a:br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Films</a:t>
                </a:r>
              </a:p>
            </p:txBody>
          </p:sp>
        </p:grpSp>
        <p:pic>
          <p:nvPicPr>
            <p:cNvPr id="20498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 l="12357" t="1239" b="2022"/>
            <a:stretch>
              <a:fillRect/>
            </a:stretch>
          </p:blipFill>
          <p:spPr bwMode="auto">
            <a:xfrm>
              <a:off x="4128" y="1056"/>
              <a:ext cx="1104" cy="802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816100" y="3906838"/>
            <a:ext cx="2755900" cy="2400300"/>
            <a:chOff x="1144" y="2461"/>
            <a:chExt cx="1736" cy="1512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144" y="2461"/>
              <a:ext cx="1736" cy="1512"/>
              <a:chOff x="0" y="0"/>
              <a:chExt cx="1736" cy="1512"/>
            </a:xfrm>
          </p:grpSpPr>
          <p:sp>
            <p:nvSpPr>
              <p:cNvPr id="20495" name="Rectangle 8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6" name="Rectangle 9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b"/>
              <a:lstStyle/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Trace</a:t>
                </a:r>
              </a:p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Fossils</a:t>
                </a:r>
              </a:p>
            </p:txBody>
          </p:sp>
        </p:grpSp>
        <p:pic>
          <p:nvPicPr>
            <p:cNvPr id="20494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 l="1463" t="21010" r="1463" b="15852"/>
            <a:stretch>
              <a:fillRect/>
            </a:stretch>
          </p:blipFill>
          <p:spPr bwMode="auto">
            <a:xfrm>
              <a:off x="1584" y="2583"/>
              <a:ext cx="875" cy="873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686300" y="3906838"/>
            <a:ext cx="2755900" cy="2400300"/>
            <a:chOff x="2952" y="2461"/>
            <a:chExt cx="1736" cy="1512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952" y="2461"/>
              <a:ext cx="1736" cy="1512"/>
              <a:chOff x="0" y="0"/>
              <a:chExt cx="1736" cy="1512"/>
            </a:xfrm>
          </p:grpSpPr>
          <p:sp>
            <p:nvSpPr>
              <p:cNvPr id="20491" name="Rectangle 13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2" name="Rectangle 14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b"/>
              <a:lstStyle/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Preserved</a:t>
                </a:r>
              </a:p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Remains</a:t>
                </a:r>
              </a:p>
            </p:txBody>
          </p:sp>
        </p:grpSp>
        <p:pic>
          <p:nvPicPr>
            <p:cNvPr id="20490" name="Picture 35"/>
            <p:cNvPicPr>
              <a:picLocks noChangeAspect="1" noChangeArrowheads="1"/>
            </p:cNvPicPr>
            <p:nvPr/>
          </p:nvPicPr>
          <p:blipFill>
            <a:blip r:embed="rId8" cstate="print"/>
            <a:srcRect l="609" b="238"/>
            <a:stretch>
              <a:fillRect/>
            </a:stretch>
          </p:blipFill>
          <p:spPr bwMode="auto">
            <a:xfrm>
              <a:off x="3230" y="2619"/>
              <a:ext cx="1179" cy="789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SWFossils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/>
          </p:cNvSpPr>
          <p:nvPr/>
        </p:nvSpPr>
        <p:spPr bwMode="auto">
          <a:xfrm>
            <a:off x="4241800" y="1682750"/>
            <a:ext cx="4000500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98450" indent="-298450">
              <a:lnSpc>
                <a:spcPct val="110000"/>
              </a:lnSpc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2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word “</a:t>
            </a:r>
            <a:r>
              <a:rPr lang="en-US" sz="22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petrified</a:t>
            </a:r>
            <a:r>
              <a:rPr lang="en-US" sz="22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” means “turning into stone.” </a:t>
            </a:r>
          </a:p>
          <a:p>
            <a:pPr marL="298450" indent="-298450">
              <a:lnSpc>
                <a:spcPct val="110000"/>
              </a:lnSpc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2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Petrified fossils form when minerals replace all or part of an organism. </a:t>
            </a:r>
          </a:p>
          <a:p>
            <a:pPr marL="298450" indent="-298450">
              <a:lnSpc>
                <a:spcPct val="110000"/>
              </a:lnSpc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2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Water is full of dissolved minerals. It seeps through the layers of sediment to reach the dead organism. When the water evaporates, only the hardened minerals are left behind.</a:t>
            </a: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558800" y="762000"/>
            <a:ext cx="81153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2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PETRIFIED FOSSILS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447800"/>
            <a:ext cx="3200400" cy="4572000"/>
            <a:chOff x="528" y="912"/>
            <a:chExt cx="2016" cy="2880"/>
          </a:xfrm>
        </p:grpSpPr>
        <p:sp>
          <p:nvSpPr>
            <p:cNvPr id="21510" name="Rectangle 7"/>
            <p:cNvSpPr>
              <a:spLocks/>
            </p:cNvSpPr>
            <p:nvPr/>
          </p:nvSpPr>
          <p:spPr bwMode="auto">
            <a:xfrm>
              <a:off x="528" y="912"/>
              <a:ext cx="2016" cy="2880"/>
            </a:xfrm>
            <a:prstGeom prst="rect">
              <a:avLst/>
            </a:prstGeom>
            <a:solidFill>
              <a:srgbClr val="FF8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1" name="Rectangle 8"/>
            <p:cNvSpPr>
              <a:spLocks/>
            </p:cNvSpPr>
            <p:nvPr/>
          </p:nvSpPr>
          <p:spPr bwMode="auto">
            <a:xfrm>
              <a:off x="528" y="3048"/>
              <a:ext cx="2016" cy="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14300" tIns="114300" rIns="114300" bIns="114300" anchor="b"/>
            <a:lstStyle/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PETRIFIED FOSSIL</a:t>
              </a:r>
              <a:b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16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The Field Museum in Chicago displays a fossil of a</a:t>
              </a:r>
              <a:r>
                <a:rPr lang="en-US" sz="1600" b="1" i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br>
                <a:rPr lang="en-US" sz="1600" b="1" i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1600" b="1" i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Tyrannosaurus rex</a:t>
              </a:r>
              <a:r>
                <a:rPr lang="en-US" sz="16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.</a:t>
              </a:r>
            </a:p>
          </p:txBody>
        </p:sp>
        <p:pic>
          <p:nvPicPr>
            <p:cNvPr id="21512" name="Picture 9" descr="SWFossils_p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1008"/>
              <a:ext cx="1344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 descr="SWFossils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/>
          </p:cNvSpPr>
          <p:nvPr/>
        </p:nvSpPr>
        <p:spPr bwMode="auto">
          <a:xfrm>
            <a:off x="533400" y="711200"/>
            <a:ext cx="81534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2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MOLDS AND CASTS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3683000" y="1676400"/>
            <a:ext cx="4775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04800" indent="-304800"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 </a:t>
            </a:r>
            <a:r>
              <a:rPr lang="en-US" sz="20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mold</a:t>
            </a: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forms when hard parts of an organism are buried in sediment, such as sand, silt, or clay.  </a:t>
            </a:r>
          </a:p>
          <a:p>
            <a:pPr marL="304800" indent="-304800"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hard parts completely dissolve over time, leaving behind a hollow area with the organism’s shape.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09600" y="1328738"/>
            <a:ext cx="2897188" cy="2387600"/>
            <a:chOff x="424" y="837"/>
            <a:chExt cx="1825" cy="1504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424" y="837"/>
              <a:ext cx="1825" cy="1504"/>
              <a:chOff x="424" y="837"/>
              <a:chExt cx="1825" cy="1504"/>
            </a:xfrm>
          </p:grpSpPr>
          <p:sp>
            <p:nvSpPr>
              <p:cNvPr id="22542" name="Rectangle 5"/>
              <p:cNvSpPr>
                <a:spLocks/>
              </p:cNvSpPr>
              <p:nvPr/>
            </p:nvSpPr>
            <p:spPr bwMode="auto">
              <a:xfrm>
                <a:off x="424" y="837"/>
                <a:ext cx="1825" cy="1504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3" name="Rectangle 7"/>
              <p:cNvSpPr>
                <a:spLocks/>
              </p:cNvSpPr>
              <p:nvPr/>
            </p:nvSpPr>
            <p:spPr bwMode="auto">
              <a:xfrm>
                <a:off x="424" y="1680"/>
                <a:ext cx="1825" cy="6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14300" tIns="114300" rIns="114300" bIns="114300" anchor="b"/>
              <a:lstStyle/>
              <a:p>
                <a:pPr algn="ctr"/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MOLD FOSSIL</a:t>
                </a:r>
              </a:p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mold, or imprint, is of an </a:t>
                </a: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extinct mollusk called an ammonite.</a:t>
                </a:r>
              </a:p>
            </p:txBody>
          </p:sp>
        </p:grpSp>
        <p:pic>
          <p:nvPicPr>
            <p:cNvPr id="2254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8591" t="4123" r="8247" b="9279"/>
            <a:stretch>
              <a:fillRect/>
            </a:stretch>
          </p:blipFill>
          <p:spPr bwMode="auto">
            <a:xfrm>
              <a:off x="855" y="912"/>
              <a:ext cx="969" cy="672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205" name="Rectangle 13"/>
          <p:cNvSpPr>
            <a:spLocks/>
          </p:cNvSpPr>
          <p:nvPr/>
        </p:nvSpPr>
        <p:spPr bwMode="auto">
          <a:xfrm>
            <a:off x="3683000" y="3638550"/>
            <a:ext cx="4699000" cy="253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04800" indent="-304800"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 </a:t>
            </a:r>
            <a:r>
              <a:rPr lang="en-US" sz="20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cast</a:t>
            </a: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forms as the result of a mold.</a:t>
            </a:r>
          </a:p>
          <a:p>
            <a:pPr marL="304800" indent="-304800"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Water with dissolved minerals and sediment fills the mold’s empty spaces. </a:t>
            </a:r>
          </a:p>
          <a:p>
            <a:pPr marL="304800" indent="-304800"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Minerals and sediment that are left in the mold make a cast.</a:t>
            </a:r>
          </a:p>
          <a:p>
            <a:pPr marL="304800" indent="-304800">
              <a:spcBef>
                <a:spcPts val="9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 cast is the opposite of its mold. 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9600" y="3810000"/>
            <a:ext cx="2908300" cy="2393950"/>
            <a:chOff x="424" y="2400"/>
            <a:chExt cx="1832" cy="1508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432" y="2400"/>
              <a:ext cx="1824" cy="1504"/>
              <a:chOff x="424" y="2416"/>
              <a:chExt cx="1824" cy="1504"/>
            </a:xfrm>
          </p:grpSpPr>
          <p:sp>
            <p:nvSpPr>
              <p:cNvPr id="22538" name="Rectangle 9"/>
              <p:cNvSpPr>
                <a:spLocks/>
              </p:cNvSpPr>
              <p:nvPr/>
            </p:nvSpPr>
            <p:spPr bwMode="auto">
              <a:xfrm>
                <a:off x="424" y="2416"/>
                <a:ext cx="1824" cy="1504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2539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5816" b="25201"/>
              <a:stretch>
                <a:fillRect/>
              </a:stretch>
            </p:blipFill>
            <p:spPr bwMode="auto">
              <a:xfrm>
                <a:off x="851" y="2488"/>
                <a:ext cx="969" cy="675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</p:grpSp>
        <p:sp>
          <p:nvSpPr>
            <p:cNvPr id="22537" name="Rectangle 11"/>
            <p:cNvSpPr>
              <a:spLocks/>
            </p:cNvSpPr>
            <p:nvPr/>
          </p:nvSpPr>
          <p:spPr bwMode="auto">
            <a:xfrm>
              <a:off x="424" y="3044"/>
              <a:ext cx="1825" cy="8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14300" tIns="114300" rIns="114300" bIns="114300" anchor="b"/>
            <a:lstStyle/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CAST FOSSIL</a:t>
              </a:r>
              <a:b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16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This ammonite cast was discovered in the United Kingdom.</a:t>
              </a:r>
              <a:endParaRPr lang="en-US" sz="1600" b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2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SWFossils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/>
          </p:cNvSpPr>
          <p:nvPr/>
        </p:nvSpPr>
        <p:spPr bwMode="auto">
          <a:xfrm>
            <a:off x="4724400" y="1752600"/>
            <a:ext cx="3581400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marL="230188" indent="-230188">
              <a:spcBef>
                <a:spcPts val="12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All living things contain an element called </a:t>
            </a:r>
            <a:r>
              <a:rPr lang="en-US" sz="20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carbon</a:t>
            </a: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230188" indent="-230188">
              <a:spcBef>
                <a:spcPts val="12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When an organism dies and is buried in sediment, the materials that make up the organism break down.</a:t>
            </a:r>
          </a:p>
          <a:p>
            <a:pPr marL="230188" indent="-230188">
              <a:spcBef>
                <a:spcPts val="12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Eventually, only carbon remains.</a:t>
            </a:r>
          </a:p>
          <a:p>
            <a:pPr marL="230188" indent="-230188">
              <a:spcBef>
                <a:spcPts val="12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thin layer of carbon left behind can show an organism’s delicate parts, like leaves on a plant.</a:t>
            </a:r>
          </a:p>
        </p:txBody>
      </p:sp>
      <p:sp>
        <p:nvSpPr>
          <p:cNvPr id="23556" name="Rectangle 2"/>
          <p:cNvSpPr>
            <a:spLocks/>
          </p:cNvSpPr>
          <p:nvPr/>
        </p:nvSpPr>
        <p:spPr bwMode="auto">
          <a:xfrm>
            <a:off x="0" y="914400"/>
            <a:ext cx="91440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2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CARBON FILMS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7400" y="1722438"/>
            <a:ext cx="3746500" cy="3916362"/>
            <a:chOff x="0" y="0"/>
            <a:chExt cx="2360" cy="2304"/>
          </a:xfrm>
        </p:grpSpPr>
        <p:sp>
          <p:nvSpPr>
            <p:cNvPr id="23559" name="Rectangle 5"/>
            <p:cNvSpPr>
              <a:spLocks/>
            </p:cNvSpPr>
            <p:nvPr/>
          </p:nvSpPr>
          <p:spPr bwMode="auto">
            <a:xfrm>
              <a:off x="0" y="0"/>
              <a:ext cx="2360" cy="2304"/>
            </a:xfrm>
            <a:prstGeom prst="rect">
              <a:avLst/>
            </a:prstGeom>
            <a:solidFill>
              <a:srgbClr val="FF8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0" name="Rectangle 6"/>
            <p:cNvSpPr>
              <a:spLocks/>
            </p:cNvSpPr>
            <p:nvPr/>
          </p:nvSpPr>
          <p:spPr bwMode="auto">
            <a:xfrm>
              <a:off x="0" y="1560"/>
              <a:ext cx="2360" cy="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14300" tIns="114300" rIns="114300" bIns="114300" anchor="b"/>
            <a:lstStyle/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FERN FOSSIL</a:t>
              </a:r>
              <a:br>
                <a:rPr lang="en-US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This carbon-film fossil of a</a:t>
              </a:r>
              <a:br>
                <a:rPr lang="en-US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fern is more than</a:t>
              </a:r>
              <a:br>
                <a:rPr lang="en-US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300 million years old.</a:t>
              </a:r>
            </a:p>
          </p:txBody>
        </p:sp>
      </p:grp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 cstate="print"/>
          <a:srcRect l="12357" t="1239" b="2022"/>
          <a:stretch>
            <a:fillRect/>
          </a:stretch>
        </p:blipFill>
        <p:spPr bwMode="auto">
          <a:xfrm>
            <a:off x="1028700" y="1879600"/>
            <a:ext cx="3271838" cy="237648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SWFossils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/>
          </p:cNvSpPr>
          <p:nvPr/>
        </p:nvSpPr>
        <p:spPr bwMode="auto">
          <a:xfrm>
            <a:off x="0" y="914400"/>
            <a:ext cx="9144000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2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TRACE FOSSILS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4419600" y="1949450"/>
            <a:ext cx="40132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marL="230188" indent="-230188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Trace fossils</a:t>
            </a: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show the activities of organisms.</a:t>
            </a:r>
          </a:p>
          <a:p>
            <a:pPr marL="230188" indent="-230188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An animal makes a footprint when it steps in sand or mud.</a:t>
            </a:r>
          </a:p>
          <a:p>
            <a:pPr marL="230188" indent="-230188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Over time the footprint is buried in layers of sediment. Then, the sediment becomes solid rock.</a:t>
            </a:r>
          </a:p>
        </p:txBody>
      </p:sp>
      <p:sp>
        <p:nvSpPr>
          <p:cNvPr id="24581" name="Rectangle 4"/>
          <p:cNvSpPr>
            <a:spLocks/>
          </p:cNvSpPr>
          <p:nvPr/>
        </p:nvSpPr>
        <p:spPr bwMode="auto">
          <a:xfrm>
            <a:off x="838200" y="1600200"/>
            <a:ext cx="3365500" cy="4305300"/>
          </a:xfrm>
          <a:prstGeom prst="rect">
            <a:avLst/>
          </a:prstGeom>
          <a:solidFill>
            <a:srgbClr val="FF800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2" name="Rectangle 5"/>
          <p:cNvSpPr>
            <a:spLocks/>
          </p:cNvSpPr>
          <p:nvPr/>
        </p:nvSpPr>
        <p:spPr bwMode="auto">
          <a:xfrm>
            <a:off x="838200" y="4724400"/>
            <a:ext cx="33655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4300" tIns="114300" rIns="114300" bIns="114300" anchor="b"/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FANCY FOOTWORK</a:t>
            </a:r>
            <a:br>
              <a:rPr lang="en-US" sz="2200" b="1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800" b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This dinosaur footprint was found in Namibia, Africa.</a:t>
            </a: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4" cstate="print"/>
          <a:srcRect l="1463" t="21010" r="1463" b="996"/>
          <a:stretch>
            <a:fillRect/>
          </a:stretch>
        </p:blipFill>
        <p:spPr bwMode="auto">
          <a:xfrm>
            <a:off x="1408113" y="1828800"/>
            <a:ext cx="2227262" cy="2743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More on trace fossils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hlink"/>
                </a:solidFill>
                <a:latin typeface="Comic Sans MS" pitchFamily="66" charset="0"/>
              </a:rPr>
              <a:t>Burrows or borings</a:t>
            </a:r>
            <a:r>
              <a:rPr lang="en-US" sz="2800" smtClean="0">
                <a:latin typeface="Comic Sans MS" pitchFamily="66" charset="0"/>
              </a:rPr>
              <a:t> –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   Spaces dug out by living things and preserved as is or filled in</a:t>
            </a:r>
          </a:p>
        </p:txBody>
      </p:sp>
      <p:pic>
        <p:nvPicPr>
          <p:cNvPr id="25604" name="Picture 9" descr="burrows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0150" y="1600200"/>
            <a:ext cx="3829050" cy="2509838"/>
          </a:xfrm>
          <a:noFill/>
        </p:spPr>
      </p:pic>
      <p:pic>
        <p:nvPicPr>
          <p:cNvPr id="25605" name="Picture 11" descr="wood bore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038600"/>
            <a:ext cx="3657600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More on trace fossils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  <a:latin typeface="Comic Sans MS" pitchFamily="66" charset="0"/>
              </a:rPr>
              <a:t>Gastroliths </a:t>
            </a:r>
            <a:r>
              <a:rPr lang="en-US" sz="2800" smtClean="0">
                <a:latin typeface="Comic Sans MS" pitchFamily="66" charset="0"/>
              </a:rPr>
              <a:t>– smooth stones from abdominal cavity of dinosaurs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  <a:latin typeface="Comic Sans MS" pitchFamily="66" charset="0"/>
              </a:rPr>
              <a:t>Coprolites</a:t>
            </a:r>
            <a:r>
              <a:rPr lang="en-US" sz="2800" smtClean="0">
                <a:latin typeface="Comic Sans MS" pitchFamily="66" charset="0"/>
              </a:rPr>
              <a:t> – fossilized excrement; usually preserved by replacement</a:t>
            </a:r>
          </a:p>
        </p:txBody>
      </p:sp>
      <p:pic>
        <p:nvPicPr>
          <p:cNvPr id="26628" name="Picture 8" descr="gastroliths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344613"/>
            <a:ext cx="3276600" cy="2452687"/>
          </a:xfrm>
          <a:noFill/>
        </p:spPr>
      </p:pic>
      <p:pic>
        <p:nvPicPr>
          <p:cNvPr id="26629" name="Picture 10" descr="copralite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3924300"/>
            <a:ext cx="3467100" cy="260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9" descr="SWFossils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/>
          </p:cNvSpPr>
          <p:nvPr/>
        </p:nvSpPr>
        <p:spPr bwMode="auto">
          <a:xfrm>
            <a:off x="876300" y="1262063"/>
            <a:ext cx="74422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100"/>
              </a:spcBef>
            </a:pPr>
            <a:r>
              <a:rPr lang="en-US" sz="22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Some organisms get preserved in or close to their original states. Here are some ways that can happen.</a:t>
            </a:r>
          </a:p>
        </p:txBody>
      </p:sp>
      <p:sp>
        <p:nvSpPr>
          <p:cNvPr id="27652" name="Rectangle 2"/>
          <p:cNvSpPr>
            <a:spLocks/>
          </p:cNvSpPr>
          <p:nvPr/>
        </p:nvSpPr>
        <p:spPr bwMode="auto">
          <a:xfrm>
            <a:off x="571500" y="704850"/>
            <a:ext cx="80518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200" b="1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PRESERVED REMAINS</a:t>
            </a:r>
          </a:p>
        </p:txBody>
      </p:sp>
      <p:sp>
        <p:nvSpPr>
          <p:cNvPr id="27653" name="Rectangle 4"/>
          <p:cNvSpPr>
            <a:spLocks/>
          </p:cNvSpPr>
          <p:nvPr/>
        </p:nvSpPr>
        <p:spPr bwMode="auto">
          <a:xfrm>
            <a:off x="863600" y="1955800"/>
            <a:ext cx="2349500" cy="4203700"/>
          </a:xfrm>
          <a:prstGeom prst="rect">
            <a:avLst/>
          </a:prstGeom>
          <a:solidFill>
            <a:srgbClr val="FF8000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914400" y="3536950"/>
            <a:ext cx="21717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76200" rIns="76200" bIns="76200" anchor="ctr"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Amber</a:t>
            </a:r>
            <a:r>
              <a:rPr lang="en-US" sz="2200" b="1">
                <a:solidFill>
                  <a:srgbClr val="FFFF00"/>
                </a:solidFill>
                <a:latin typeface="Arial" charset="0"/>
                <a:sym typeface="Arial" charset="0"/>
              </a:rPr>
              <a:t>           </a:t>
            </a:r>
            <a:r>
              <a:rPr lang="en-US" sz="1800" b="1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An organism, such as an insect, is trapped in a tree’s sticky resin and dies. More resin covers it, sealing the insect inside. It hardens into amber.</a:t>
            </a:r>
            <a:r>
              <a:rPr lang="en-US" sz="1800" b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 l="609" b="238"/>
          <a:stretch>
            <a:fillRect/>
          </a:stretch>
        </p:blipFill>
        <p:spPr bwMode="auto">
          <a:xfrm>
            <a:off x="1016000" y="2082800"/>
            <a:ext cx="2070100" cy="13843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54400" y="1955800"/>
            <a:ext cx="2349500" cy="4203700"/>
            <a:chOff x="0" y="0"/>
            <a:chExt cx="1480" cy="264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1480" cy="2648"/>
              <a:chOff x="0" y="0"/>
              <a:chExt cx="1480" cy="2648"/>
            </a:xfrm>
          </p:grpSpPr>
          <p:sp>
            <p:nvSpPr>
              <p:cNvPr id="27664" name="Rectangle 10"/>
              <p:cNvSpPr>
                <a:spLocks/>
              </p:cNvSpPr>
              <p:nvPr/>
            </p:nvSpPr>
            <p:spPr bwMode="auto">
              <a:xfrm>
                <a:off x="0" y="0"/>
                <a:ext cx="1480" cy="2648"/>
              </a:xfrm>
              <a:prstGeom prst="rect">
                <a:avLst/>
              </a:prstGeom>
              <a:solidFill>
                <a:srgbClr val="FF8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65" name="Rectangle 11"/>
              <p:cNvSpPr>
                <a:spLocks/>
              </p:cNvSpPr>
              <p:nvPr/>
            </p:nvSpPr>
            <p:spPr bwMode="auto">
              <a:xfrm>
                <a:off x="32" y="996"/>
                <a:ext cx="1368" cy="1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76200" tIns="76200" rIns="76200" bIns="76200" anchor="ctr"/>
              <a:lstStyle/>
              <a:p>
                <a:pPr>
                  <a:lnSpc>
                    <a:spcPct val="90000"/>
                  </a:lnSpc>
                  <a:spcBef>
                    <a:spcPts val="11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Tar                 </a:t>
                </a:r>
                <a:r>
                  <a:rPr lang="en-US" sz="1800" b="1">
                    <a:solidFill>
                      <a:schemeClr val="bg1"/>
                    </a:solidFill>
                    <a:latin typeface="Arial" charset="0"/>
                    <a:cs typeface="Arial" charset="0"/>
                    <a:sym typeface="Arial" charset="0"/>
                  </a:rPr>
                  <a:t>An organism, such as a mammoth, is trapped in a tar pit and dies. The tar soaks into its bones and stops the bones from decaying.</a:t>
                </a:r>
              </a:p>
            </p:txBody>
          </p:sp>
        </p:grpSp>
        <p:pic>
          <p:nvPicPr>
            <p:cNvPr id="2766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" y="80"/>
              <a:ext cx="1308" cy="872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45200" y="1955800"/>
            <a:ext cx="2349500" cy="4203700"/>
            <a:chOff x="0" y="0"/>
            <a:chExt cx="1480" cy="2648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0" y="0"/>
              <a:ext cx="1480" cy="2648"/>
              <a:chOff x="0" y="0"/>
              <a:chExt cx="1480" cy="2648"/>
            </a:xfrm>
          </p:grpSpPr>
          <p:sp>
            <p:nvSpPr>
              <p:cNvPr id="27660" name="Rectangle 15"/>
              <p:cNvSpPr>
                <a:spLocks/>
              </p:cNvSpPr>
              <p:nvPr/>
            </p:nvSpPr>
            <p:spPr bwMode="auto">
              <a:xfrm>
                <a:off x="0" y="0"/>
                <a:ext cx="1480" cy="2648"/>
              </a:xfrm>
              <a:prstGeom prst="rect">
                <a:avLst/>
              </a:prstGeom>
              <a:solidFill>
                <a:srgbClr val="FF8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61" name="Rectangle 16"/>
              <p:cNvSpPr>
                <a:spLocks/>
              </p:cNvSpPr>
              <p:nvPr/>
            </p:nvSpPr>
            <p:spPr bwMode="auto">
              <a:xfrm>
                <a:off x="32" y="996"/>
                <a:ext cx="1368" cy="1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76200" tIns="76200" rIns="76200" bIns="76200" anchor="ctr"/>
              <a:lstStyle/>
              <a:p>
                <a:pPr>
                  <a:lnSpc>
                    <a:spcPct val="90000"/>
                  </a:lnSpc>
                  <a:spcBef>
                    <a:spcPts val="11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Ice</a:t>
                </a:r>
                <a:r>
                  <a:rPr lang="en-US" sz="2200" b="1">
                    <a:solidFill>
                      <a:srgbClr val="FFFF00"/>
                    </a:solidFill>
                    <a:latin typeface="Arial" charset="0"/>
                    <a:sym typeface="Arial" charset="0"/>
                  </a:rPr>
                  <a:t>                  </a:t>
                </a:r>
                <a:r>
                  <a:rPr lang="en-US" sz="1800" b="1">
                    <a:solidFill>
                      <a:schemeClr val="bg1"/>
                    </a:solidFill>
                    <a:latin typeface="Arial" charset="0"/>
                    <a:cs typeface="Arial" charset="0"/>
                    <a:sym typeface="Arial" charset="0"/>
                  </a:rPr>
                  <a:t>An organism, such as a woolly mammoth, dies in a very cold region. Its body is frozen in ice, which preserves the organism—even its hair!</a:t>
                </a:r>
              </a:p>
            </p:txBody>
          </p:sp>
        </p:grpSp>
        <p:pic>
          <p:nvPicPr>
            <p:cNvPr id="27659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l="194" b="11702"/>
            <a:stretch>
              <a:fillRect/>
            </a:stretch>
          </p:blipFill>
          <p:spPr bwMode="auto">
            <a:xfrm>
              <a:off x="88" y="81"/>
              <a:ext cx="1309" cy="871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966</Words>
  <Application>Microsoft Office PowerPoint</Application>
  <PresentationFormat>On-screen Show (4:3)</PresentationFormat>
  <Paragraphs>141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FIVE MAIN TYPES OF FOSSILS</vt:lpstr>
      <vt:lpstr>Slide 3</vt:lpstr>
      <vt:lpstr>Slide 4</vt:lpstr>
      <vt:lpstr>Slide 5</vt:lpstr>
      <vt:lpstr>Slide 6</vt:lpstr>
      <vt:lpstr>More on trace fossils</vt:lpstr>
      <vt:lpstr>More on trace fossils</vt:lpstr>
      <vt:lpstr>Slide 9</vt:lpstr>
      <vt:lpstr>What can the fossil record show us about life on Earth?</vt:lpstr>
      <vt:lpstr>Once Upon a Time – A Look at the Horse</vt:lpstr>
      <vt:lpstr>Change Over Time – A Horse’s Foot</vt:lpstr>
      <vt:lpstr>How have the bones in horse feet changed over time?  Why might this have happened? </vt:lpstr>
      <vt:lpstr>Slide 14</vt:lpstr>
    </vt:vector>
  </TitlesOfParts>
  <Company>Locus Live Music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Saurer</dc:creator>
  <cp:lastModifiedBy>Brad Saurer</cp:lastModifiedBy>
  <cp:revision>1</cp:revision>
  <dcterms:created xsi:type="dcterms:W3CDTF">2013-11-13T06:03:22Z</dcterms:created>
  <dcterms:modified xsi:type="dcterms:W3CDTF">2013-11-13T06:04:32Z</dcterms:modified>
</cp:coreProperties>
</file>