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2"/>
  </p:notesMasterIdLst>
  <p:sldIdLst>
    <p:sldId id="286" r:id="rId4"/>
    <p:sldId id="287" r:id="rId5"/>
    <p:sldId id="288" r:id="rId6"/>
    <p:sldId id="256" r:id="rId7"/>
    <p:sldId id="283" r:id="rId8"/>
    <p:sldId id="259" r:id="rId9"/>
    <p:sldId id="260" r:id="rId10"/>
    <p:sldId id="261" r:id="rId11"/>
    <p:sldId id="262" r:id="rId12"/>
    <p:sldId id="285" r:id="rId13"/>
    <p:sldId id="263" r:id="rId14"/>
    <p:sldId id="266" r:id="rId15"/>
    <p:sldId id="279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0" r:id="rId28"/>
    <p:sldId id="281" r:id="rId29"/>
    <p:sldId id="282" r:id="rId30"/>
    <p:sldId id="264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91DE6-E88E-443E-8DC8-2F073D259042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58FFC-44F6-41BF-AED8-1C4E1466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96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C4F2A3-D243-44B3-91CE-7104AD356809}" type="slidenum">
              <a:rPr lang="en-US" altLang="en-US">
                <a:solidFill>
                  <a:prstClr val="black"/>
                </a:solidFill>
              </a:rPr>
              <a:pPr eaLnBrk="1" hangingPunct="1"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F0F10B-C3ED-4DDC-970D-8AD82E3B547A}" type="slidenum">
              <a:rPr lang="en-US" alt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20DF6C58-2439-409F-80E1-B9AFC64A46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3F2DD-6C7B-4718-8905-B5B32E948D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0DA01-96BE-4F53-A3E8-AAB3D76035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0141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0141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6E148-241E-4351-A7D0-DE869B797D1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83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903A0-D73E-4F21-BA37-057E6497218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85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5791B-6D23-4057-9993-1F7BAD5DCD0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51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723D9-944C-488B-8021-C022F15F243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04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EF588-5BFE-4577-9A29-709A1C2B93A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83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0239F-6A4A-460F-AE61-17BF7641DB7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66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963CE-BC23-4BF6-8F6E-6C7CFD23ADE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20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BB1DC-10DD-4518-9EBE-3ED0F842AE1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1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7A40A-2CBF-47A9-9990-AB927D4191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ADDB4-30CA-4E6E-936B-2F4E7FDCF39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22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C5415-E999-4719-B8C4-7E322E34169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82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DC93-6142-4B56-AA41-698076BBFF1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3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3A26B-CC07-4412-A58A-38E9723E338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14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3D6DE-7FC8-4B46-889D-F740B1D5279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27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93D92-CB38-4AAD-9640-038BDE8F8D2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1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E1050-1F67-4A8E-BD11-18B753938AE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50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025E9-C8AD-4526-97ED-CC0E0EE2F8E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02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2DC52-82CE-48D9-8C9E-5EBF8F066E0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894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94CE9-3C7B-4F82-BAC4-7D5CD95C615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6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B682B-B71F-4B45-87B4-7B2D18FA4E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25600-8A3E-4253-A5F1-3464C751316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5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7CEB4-A0FD-4BC8-8539-D21A1E8628C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08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F9552-374D-40AF-8EED-52F69047CFB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19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E6B18-D646-4DFB-A581-01679B4DF7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32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240F6-D9A9-4C93-9AE8-E4526151FFB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9030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37971-F288-48CA-AF5D-A72E24F3583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5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7172F-33D5-43D6-9A5B-52F8B0289C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0CC90-D805-4EA8-9F05-7A6A6E646E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A8997-67A5-4ABA-BD8B-94491E3357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95088-1431-404D-A002-69A01516A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66AD7-43C9-4B75-832E-D60834D226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95933-AA6F-4F65-A5BE-E282B39DC2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9BDEAA1A-6CB3-43B4-AD4C-E21464C6FFC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0035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035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035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035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035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036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036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036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036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036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036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036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036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036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036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037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037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037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037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037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037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037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037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037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037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038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038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038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038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038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038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038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038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038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0038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039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9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039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039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5162683A-6330-4B00-ACA5-49CF29DAA74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8915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9BC2760-197C-401F-85E4-9CBF96FFA560}" type="slidenum">
              <a:rPr lang="en-US" altLang="en-US">
                <a:solidFill>
                  <a:srgbClr val="FFFFFF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90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 l="11719" t="15625" r="64844" b="11403"/>
          <a:stretch>
            <a:fillRect/>
          </a:stretch>
        </p:blipFill>
        <p:spPr bwMode="auto">
          <a:xfrm>
            <a:off x="228600" y="228600"/>
            <a:ext cx="28384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124200" y="762000"/>
            <a:ext cx="5562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/>
              </a:rPr>
              <a:t>Look at these two sets of animal tracks.</a:t>
            </a:r>
          </a:p>
          <a:p>
            <a:pPr algn="ctr">
              <a:spcBef>
                <a:spcPct val="50000"/>
              </a:spcBef>
            </a:pPr>
            <a:endParaRPr lang="en-US" sz="3600" dirty="0">
              <a:solidFill>
                <a:srgbClr val="000000">
                  <a:lumMod val="95000"/>
                  <a:lumOff val="5000"/>
                </a:srgbClr>
              </a:solidFill>
              <a:latin typeface="Comic Sans MS"/>
            </a:endParaRPr>
          </a:p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/>
              </a:rPr>
              <a:t>List 3 OBSERVATIONS</a:t>
            </a:r>
          </a:p>
          <a:p>
            <a:pPr algn="ctr">
              <a:spcBef>
                <a:spcPct val="50000"/>
              </a:spcBef>
            </a:pPr>
            <a:endParaRPr lang="en-US" sz="3600" dirty="0">
              <a:solidFill>
                <a:srgbClr val="000000">
                  <a:lumMod val="95000"/>
                  <a:lumOff val="5000"/>
                </a:srgbClr>
              </a:solidFill>
              <a:latin typeface="Comic Sans MS"/>
            </a:endParaRPr>
          </a:p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/>
              </a:rPr>
              <a:t>Make an INFERENCE</a:t>
            </a:r>
          </a:p>
        </p:txBody>
      </p:sp>
    </p:spTree>
    <p:extLst>
      <p:ext uri="{BB962C8B-B14F-4D97-AF65-F5344CB8AC3E}">
        <p14:creationId xmlns:p14="http://schemas.microsoft.com/office/powerpoint/2010/main" val="183166952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Note the </a:t>
            </a:r>
            <a:r>
              <a:rPr lang="en-US" altLang="en-US" dirty="0" smtClean="0"/>
              <a:t>Difference</a:t>
            </a:r>
            <a:endParaRPr lang="en-US" alt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95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600" b="1" dirty="0" smtClean="0"/>
              <a:t>In laboratory exercises, record observations </a:t>
            </a:r>
            <a:r>
              <a:rPr lang="en-US" altLang="en-US" sz="3600" b="1" i="1" dirty="0" smtClean="0"/>
              <a:t>NOT</a:t>
            </a:r>
            <a:r>
              <a:rPr lang="en-US" altLang="en-US" sz="3600" b="1" dirty="0" smtClean="0"/>
              <a:t> inferences</a:t>
            </a:r>
          </a:p>
          <a:p>
            <a:pPr eaLnBrk="1" hangingPunct="1"/>
            <a:r>
              <a:rPr lang="en-US" altLang="en-US" sz="3600" b="1" dirty="0" smtClean="0"/>
              <a:t>Inferences may </a:t>
            </a:r>
            <a:r>
              <a:rPr lang="en-US" altLang="en-US" sz="4800" b="1" i="1" dirty="0" smtClean="0"/>
              <a:t>ONLY</a:t>
            </a:r>
            <a:r>
              <a:rPr lang="en-US" altLang="en-US" sz="3600" b="1" dirty="0" smtClean="0"/>
              <a:t> be used when writing the </a:t>
            </a:r>
            <a:r>
              <a:rPr lang="en-US" altLang="en-US" sz="4800" b="1" i="1" u="sng" dirty="0" smtClean="0"/>
              <a:t>conclusion</a:t>
            </a:r>
            <a:r>
              <a:rPr lang="en-US" altLang="en-US" sz="3600" b="1" dirty="0" smtClean="0"/>
              <a:t> in your lab report.</a:t>
            </a:r>
          </a:p>
          <a:p>
            <a:pPr eaLnBrk="1" hangingPunct="1"/>
            <a:endParaRPr lang="en-US" altLang="en-US" sz="3600" b="1" dirty="0" smtClean="0"/>
          </a:p>
          <a:p>
            <a:pPr eaLnBrk="1" hangingPunct="1"/>
            <a:endParaRPr lang="en-US" altLang="en-US" sz="3600" b="1" dirty="0" smtClean="0"/>
          </a:p>
          <a:p>
            <a:pPr marL="0" indent="0" eaLnBrk="1" hangingPunct="1">
              <a:buNone/>
            </a:pP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1241125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            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3505200" cy="4144963"/>
          </a:xfrm>
        </p:spPr>
        <p:txBody>
          <a:bodyPr/>
          <a:lstStyle/>
          <a:p>
            <a:r>
              <a:rPr lang="en-US" sz="2000" dirty="0" smtClean="0"/>
              <a:t>That plant is extremely wilted.</a:t>
            </a:r>
          </a:p>
          <a:p>
            <a:endParaRPr lang="en-US" sz="2000" dirty="0" smtClean="0"/>
          </a:p>
          <a:p>
            <a:r>
              <a:rPr lang="en-US" sz="2000" dirty="0" smtClean="0"/>
              <a:t>The car stopped running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The Diamondbacks are leading their division</a:t>
            </a: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95800" y="2057400"/>
            <a:ext cx="41910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plant is extremely wilted due to a lack of water.</a:t>
            </a:r>
          </a:p>
          <a:p>
            <a:pPr marL="342900" lvl="0" indent="-342900">
              <a:spcBef>
                <a:spcPts val="0"/>
              </a:spcBef>
              <a:buFontTx/>
              <a:buChar char="•"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car stopped running because it was out of gas.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Diamondbacks are leading their division because they are playing well right now.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Observation </a:t>
            </a:r>
            <a:br>
              <a:rPr lang="en-US" sz="2800" dirty="0" smtClean="0"/>
            </a:br>
            <a:r>
              <a:rPr lang="en-US" sz="2800" dirty="0" smtClean="0"/>
              <a:t>or </a:t>
            </a:r>
            <a:br>
              <a:rPr lang="en-US" sz="2800" dirty="0" smtClean="0"/>
            </a:br>
            <a:r>
              <a:rPr lang="en-US" sz="2800" dirty="0" smtClean="0"/>
              <a:t>Inference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representation of a face on one side of the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coin.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Latin word "Dei" means "God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.“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coin was made by deeply religious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 1722 is printed on one side of the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coin.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coin was made in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1722.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 on the coin is a representation of the nation's president.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995"/>
          <a:stretch>
            <a:fillRect/>
          </a:stretch>
        </p:blipFill>
        <p:spPr bwMode="auto">
          <a:xfrm>
            <a:off x="0" y="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906" r="-345"/>
          <a:stretch>
            <a:fillRect/>
          </a:stretch>
        </p:blipFill>
        <p:spPr bwMode="auto">
          <a:xfrm>
            <a:off x="6781800" y="0"/>
            <a:ext cx="236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6576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Observation</a:t>
            </a:r>
            <a:br>
              <a:rPr lang="en-US" dirty="0" smtClean="0"/>
            </a:br>
            <a:r>
              <a:rPr lang="en-US" dirty="0" smtClean="0"/>
              <a:t>or </a:t>
            </a:r>
            <a:br>
              <a:rPr lang="en-US" dirty="0" smtClean="0"/>
            </a:br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7772400" cy="1500187"/>
          </a:xfrm>
        </p:spPr>
        <p:txBody>
          <a:bodyPr/>
          <a:lstStyle/>
          <a:p>
            <a:pPr algn="ctr"/>
            <a:r>
              <a:rPr lang="en-US" dirty="0" smtClean="0"/>
              <a:t>Let’s Practice…. </a:t>
            </a:r>
          </a:p>
          <a:p>
            <a:pPr algn="ctr"/>
            <a:r>
              <a:rPr lang="en-US" dirty="0" smtClean="0"/>
              <a:t>Look at the picture &amp; decide if the statement is an</a:t>
            </a:r>
          </a:p>
        </p:txBody>
      </p:sp>
      <p:pic>
        <p:nvPicPr>
          <p:cNvPr id="19458" name="Picture 2" descr="C:\Users\gbaker\AppData\Local\Microsoft\Windows\Temporary Internet Files\Content.IE5\FPPFQ633\MC9000708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733800"/>
            <a:ext cx="1356511" cy="192838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6171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narrow windows were used as rifle slits.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9848627">
            <a:off x="2010208" y="2969584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Copperplate Gothic Bold" pitchFamily="34" charset="0"/>
              </a:rPr>
              <a:t>Inference</a:t>
            </a:r>
            <a:endParaRPr lang="en-US" sz="72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6171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There was a garden located outside the Citadel.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9848627">
            <a:off x="1854372" y="3010161"/>
            <a:ext cx="6719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Copperplate Gothic Bold" pitchFamily="34" charset="0"/>
              </a:rPr>
              <a:t>Observation</a:t>
            </a:r>
            <a:endParaRPr lang="en-US" sz="72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6171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Gardens were an important part of everyday life during 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military 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years on Alcatraz Island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9848627">
            <a:off x="1854372" y="3010161"/>
            <a:ext cx="6719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Copperplate Gothic Bold" pitchFamily="34" charset="0"/>
              </a:rPr>
              <a:t>Inference</a:t>
            </a:r>
            <a:endParaRPr lang="en-US" sz="72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6171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People in the garden are in mourning.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 rot="19848627">
            <a:off x="1854372" y="3010161"/>
            <a:ext cx="6719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Copperplate Gothic Bold" pitchFamily="34" charset="0"/>
              </a:rPr>
              <a:t>Inference</a:t>
            </a:r>
            <a:endParaRPr lang="en-US" sz="72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6171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Men were required to wear jackets </a:t>
            </a: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and women </a:t>
            </a:r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were required </a:t>
            </a: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 wear </a:t>
            </a:r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dresses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 rot="19848627">
            <a:off x="1854372" y="3010161"/>
            <a:ext cx="6719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Copperplate Gothic Bold" pitchFamily="34" charset="0"/>
              </a:rPr>
              <a:t>Inference</a:t>
            </a:r>
            <a:endParaRPr lang="en-US" sz="72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6171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citadel was made of brick.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 rot="19848627">
            <a:off x="1854372" y="3010161"/>
            <a:ext cx="6719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Copperplate Gothic Bold" pitchFamily="34" charset="0"/>
              </a:rPr>
              <a:t>Observation</a:t>
            </a:r>
            <a:endParaRPr lang="en-US" sz="72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 l="11719" t="15625" r="34375" b="11458"/>
          <a:stretch>
            <a:fillRect/>
          </a:stretch>
        </p:blipFill>
        <p:spPr bwMode="auto">
          <a:xfrm>
            <a:off x="304800" y="381000"/>
            <a:ext cx="62357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447800" y="228600"/>
            <a:ext cx="5638800" cy="646113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002060"/>
                </a:solidFill>
                <a:latin typeface="Arial" charset="0"/>
              </a:rPr>
              <a:t>Now what do you think?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0" y="5572125"/>
            <a:ext cx="51054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Make 3 OBSERVATIONS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65600" y="6096000"/>
            <a:ext cx="49784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</a:rPr>
              <a:t>Make an INFERENCE</a:t>
            </a:r>
          </a:p>
        </p:txBody>
      </p:sp>
    </p:spTree>
    <p:extLst>
      <p:ext uri="{BB962C8B-B14F-4D97-AF65-F5344CB8AC3E}">
        <p14:creationId xmlns:p14="http://schemas.microsoft.com/office/powerpoint/2010/main" val="96584970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6171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There is a picket fence.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 rot="19848627">
            <a:off x="1854372" y="3010161"/>
            <a:ext cx="6719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Copperplate Gothic Bold" pitchFamily="34" charset="0"/>
              </a:rPr>
              <a:t>Observation</a:t>
            </a:r>
            <a:endParaRPr lang="en-US" sz="72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6171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People used to spend more time outside.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 rot="19848627">
            <a:off x="1854372" y="3010161"/>
            <a:ext cx="6719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Copperplate Gothic Bold" pitchFamily="34" charset="0"/>
              </a:rPr>
              <a:t>Inference</a:t>
            </a:r>
            <a:endParaRPr lang="en-US" sz="72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6171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There are eight people in the photograph.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 rot="19848627">
            <a:off x="1854372" y="3010161"/>
            <a:ext cx="6719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Copperplate Gothic Bold" pitchFamily="34" charset="0"/>
              </a:rPr>
              <a:t>Observation</a:t>
            </a:r>
            <a:endParaRPr lang="en-US" sz="72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6171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garden provided food for the families living on Alcatraz.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 rot="19848627">
            <a:off x="1854372" y="3010161"/>
            <a:ext cx="6719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Copperplate Gothic Bold" pitchFamily="34" charset="0"/>
              </a:rPr>
              <a:t>Inference</a:t>
            </a:r>
            <a:endParaRPr lang="en-US" sz="72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6171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There </a:t>
            </a: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are no </a:t>
            </a:r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cannons </a:t>
            </a:r>
            <a:r>
              <a:rPr lang="en-US" sz="3200" dirty="0" smtClean="0"/>
              <a:t>in this picture.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 rot="19848627">
            <a:off x="1854372" y="3010161"/>
            <a:ext cx="6719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Copperplate Gothic Bold" pitchFamily="34" charset="0"/>
              </a:rPr>
              <a:t>Observation</a:t>
            </a:r>
            <a:endParaRPr lang="en-US" sz="72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 l="11719" t="15625" r="64844" b="11403"/>
          <a:stretch>
            <a:fillRect/>
          </a:stretch>
        </p:blipFill>
        <p:spPr bwMode="auto">
          <a:xfrm>
            <a:off x="228600" y="228600"/>
            <a:ext cx="28384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124200" y="762000"/>
            <a:ext cx="5562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+mj-lt"/>
              </a:rPr>
              <a:t>Look at these two sets of animal tracks.</a:t>
            </a:r>
          </a:p>
          <a:p>
            <a:pPr algn="ctr">
              <a:spcBef>
                <a:spcPct val="50000"/>
              </a:spcBef>
            </a:pPr>
            <a:endParaRPr lang="en-US" sz="3600" dirty="0">
              <a:solidFill>
                <a:schemeClr val="accent4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+mj-lt"/>
              </a:rPr>
              <a:t>List 3 OBSERVATIONS</a:t>
            </a:r>
          </a:p>
          <a:p>
            <a:pPr algn="ctr">
              <a:spcBef>
                <a:spcPct val="50000"/>
              </a:spcBef>
            </a:pPr>
            <a:endParaRPr lang="en-US" sz="3600" dirty="0">
              <a:solidFill>
                <a:schemeClr val="accent4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+mj-lt"/>
              </a:rPr>
              <a:t>Make an INFERENCE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 l="11719" t="15625" r="34375" b="11458"/>
          <a:stretch>
            <a:fillRect/>
          </a:stretch>
        </p:blipFill>
        <p:spPr bwMode="auto">
          <a:xfrm>
            <a:off x="304800" y="381000"/>
            <a:ext cx="62357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447800" y="228600"/>
            <a:ext cx="5638800" cy="646113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002060"/>
                </a:solidFill>
                <a:latin typeface="Arial" charset="0"/>
              </a:rPr>
              <a:t>Now what do you think?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0" y="5572125"/>
            <a:ext cx="51054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Make 3 OBSERVATIONS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65600" y="6096000"/>
            <a:ext cx="49784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</a:rPr>
              <a:t>Make an INFERENCE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5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/>
          <a:srcRect l="11719" t="15625" r="10938" b="12500"/>
          <a:stretch>
            <a:fillRect/>
          </a:stretch>
        </p:blipFill>
        <p:spPr bwMode="auto">
          <a:xfrm>
            <a:off x="228600" y="762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81200" y="228600"/>
            <a:ext cx="5638800" cy="646113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002060"/>
                </a:solidFill>
                <a:latin typeface="Arial" charset="0"/>
              </a:rPr>
              <a:t>Now what do you think?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5638800"/>
            <a:ext cx="51054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Make 3 OBSERVATIONS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10000" y="6172200"/>
            <a:ext cx="49784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</a:rPr>
              <a:t>Make an INFERENCE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observation &amp; inference…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During experiments, record </a:t>
            </a:r>
            <a:r>
              <a:rPr lang="en-US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observations </a:t>
            </a:r>
            <a:r>
              <a:rPr lang="en-US" b="1" i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NOT inferences</a:t>
            </a:r>
          </a:p>
          <a:p>
            <a:endParaRPr lang="en-US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Inferences </a:t>
            </a:r>
            <a:r>
              <a:rPr lang="en-US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may </a:t>
            </a:r>
            <a:r>
              <a:rPr lang="en-US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only be </a:t>
            </a:r>
            <a:r>
              <a:rPr lang="en-US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used when writing the conclusion in your lab report.</a:t>
            </a:r>
          </a:p>
          <a:p>
            <a:endParaRPr lang="en-US" b="1" i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/>
          <a:srcRect l="11719" t="15625" r="10938" b="12500"/>
          <a:stretch>
            <a:fillRect/>
          </a:stretch>
        </p:blipFill>
        <p:spPr bwMode="auto">
          <a:xfrm>
            <a:off x="228600" y="762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81200" y="228600"/>
            <a:ext cx="5638800" cy="646113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002060"/>
                </a:solidFill>
                <a:latin typeface="Arial" charset="0"/>
              </a:rPr>
              <a:t>Now what do you think?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5638800"/>
            <a:ext cx="51054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Make 3 OBSERVATIONS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10000" y="6172200"/>
            <a:ext cx="49784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</a:rPr>
              <a:t>Make an INFERENCE</a:t>
            </a:r>
          </a:p>
        </p:txBody>
      </p:sp>
    </p:spTree>
    <p:extLst>
      <p:ext uri="{BB962C8B-B14F-4D97-AF65-F5344CB8AC3E}">
        <p14:creationId xmlns:p14="http://schemas.microsoft.com/office/powerpoint/2010/main" val="424528592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Observations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How we look at things in science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6000" i="1" u="sng" smtClean="0"/>
              <a:t>Observations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 smtClean="0"/>
              <a:t>Use one or more of the 5 senses and/or measuring devices to gather information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 smtClean="0"/>
              <a:t>A noting and recording of…. </a:t>
            </a:r>
            <a:r>
              <a:rPr lang="en-US" altLang="en-US" sz="4000" i="1" dirty="0" smtClean="0"/>
              <a:t>FACTS</a:t>
            </a:r>
            <a:r>
              <a:rPr lang="en-US" altLang="en-US" sz="4000" i="1" dirty="0" smtClean="0"/>
              <a:t>!!! (not opinions)</a:t>
            </a:r>
            <a:r>
              <a:rPr lang="en-US" altLang="en-US" sz="4000" i="1" dirty="0" smtClean="0"/>
              <a:t/>
            </a:r>
            <a:br>
              <a:rPr lang="en-US" altLang="en-US" sz="4000" i="1" dirty="0" smtClean="0"/>
            </a:br>
            <a:endParaRPr lang="en-US" altLang="en-US" sz="4000" i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i="1" dirty="0" smtClean="0"/>
              <a:t>Example: </a:t>
            </a:r>
            <a:r>
              <a:rPr lang="en-US" altLang="en-US" sz="4000" dirty="0" smtClean="0"/>
              <a:t>There </a:t>
            </a:r>
            <a:r>
              <a:rPr lang="en-US" altLang="en-US" sz="4000" dirty="0" smtClean="0"/>
              <a:t>are two sinks in </a:t>
            </a:r>
            <a:r>
              <a:rPr lang="en-US" altLang="en-US" sz="4000" dirty="0" smtClean="0"/>
              <a:t>the room.</a:t>
            </a:r>
          </a:p>
        </p:txBody>
      </p:sp>
    </p:spTree>
    <p:extLst>
      <p:ext uri="{BB962C8B-B14F-4D97-AF65-F5344CB8AC3E}">
        <p14:creationId xmlns:p14="http://schemas.microsoft.com/office/powerpoint/2010/main" val="417138472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types of Observation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Qua</a:t>
            </a:r>
            <a:r>
              <a:rPr lang="en-US" sz="3600" dirty="0" smtClean="0">
                <a:solidFill>
                  <a:srgbClr val="C00000"/>
                </a:solidFill>
              </a:rPr>
              <a:t>l</a:t>
            </a:r>
            <a:r>
              <a:rPr lang="en-US" sz="3600" dirty="0" smtClean="0"/>
              <a:t>itative</a:t>
            </a:r>
          </a:p>
          <a:p>
            <a:endParaRPr lang="en-US" sz="3600" dirty="0" smtClean="0"/>
          </a:p>
          <a:p>
            <a:r>
              <a:rPr lang="en-US" sz="3600" dirty="0" smtClean="0"/>
              <a:t>Qua</a:t>
            </a:r>
            <a:r>
              <a:rPr lang="en-US" sz="3600" dirty="0" smtClean="0">
                <a:solidFill>
                  <a:srgbClr val="C00000"/>
                </a:solidFill>
              </a:rPr>
              <a:t>n</a:t>
            </a:r>
            <a:r>
              <a:rPr lang="en-US" sz="3600" dirty="0" smtClean="0"/>
              <a:t>titative</a:t>
            </a:r>
            <a:endParaRPr lang="en-US" sz="3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Qualitative Observations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the human senses to observe and describe things</a:t>
            </a:r>
            <a:endParaRPr lang="en-US" dirty="0" smtClean="0"/>
          </a:p>
          <a:p>
            <a:r>
              <a:rPr lang="en-US" dirty="0" smtClean="0"/>
              <a:t>Not great for science class because they leave some to the imagination (subjective)</a:t>
            </a:r>
            <a:endParaRPr lang="en-US" dirty="0"/>
          </a:p>
          <a:p>
            <a:r>
              <a:rPr lang="en-US" dirty="0"/>
              <a:t>Describes the qualities of something</a:t>
            </a:r>
          </a:p>
          <a:p>
            <a:pPr lvl="1"/>
            <a:r>
              <a:rPr lang="en-US" dirty="0" smtClean="0"/>
              <a:t>Color	</a:t>
            </a:r>
            <a:endParaRPr lang="en-US" dirty="0"/>
          </a:p>
          <a:p>
            <a:pPr lvl="1"/>
            <a:r>
              <a:rPr lang="en-US" dirty="0"/>
              <a:t>Taste</a:t>
            </a:r>
          </a:p>
          <a:p>
            <a:pPr lvl="1"/>
            <a:r>
              <a:rPr lang="en-US" dirty="0" smtClean="0"/>
              <a:t>Sound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Quantitative Observations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Can be expressed in </a:t>
            </a:r>
            <a:r>
              <a:rPr lang="en-US" dirty="0" smtClean="0"/>
              <a:t>numbers (a quantity)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Can be counted or measured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Amounts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Temperature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Mass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Length</a:t>
            </a:r>
          </a:p>
          <a:p>
            <a:pPr>
              <a:lnSpc>
                <a:spcPct val="90000"/>
              </a:lnSpc>
            </a:pPr>
            <a:r>
              <a:rPr lang="en-US" dirty="0"/>
              <a:t>Allow us to communicate specifics</a:t>
            </a:r>
          </a:p>
          <a:p>
            <a:pPr>
              <a:lnSpc>
                <a:spcPct val="90000"/>
              </a:lnSpc>
            </a:pPr>
            <a:r>
              <a:rPr lang="en-US" dirty="0"/>
              <a:t>Tools are used to communicate data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Inference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Logical interpretation based upon prior knowledge and experience (a connection you made in your head that isn’t necessarily factual)</a:t>
            </a:r>
          </a:p>
          <a:p>
            <a:r>
              <a:rPr lang="en-US" sz="2400" dirty="0"/>
              <a:t>Based upon observations</a:t>
            </a:r>
          </a:p>
          <a:p>
            <a:pPr eaLnBrk="1" hangingPunct="1">
              <a:buFontTx/>
              <a:buNone/>
            </a:pPr>
            <a:r>
              <a:rPr lang="en-US" sz="2000" b="1" dirty="0" smtClean="0"/>
              <a:t>Practice</a:t>
            </a:r>
            <a:r>
              <a:rPr lang="en-US" sz="2000" dirty="0" smtClean="0"/>
              <a:t>: </a:t>
            </a:r>
          </a:p>
          <a:p>
            <a:pPr eaLnBrk="1" hangingPunct="1"/>
            <a:r>
              <a:rPr lang="en-US" sz="2000" b="1" dirty="0" smtClean="0"/>
              <a:t>Observations</a:t>
            </a:r>
            <a:r>
              <a:rPr lang="en-US" sz="2000" dirty="0" smtClean="0"/>
              <a:t>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/>
              <a:t>I hear people screaming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/>
              <a:t>I smell cotton candy, popcorn, and hamburgers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/>
              <a:t>I see a lot of people</a:t>
            </a:r>
          </a:p>
          <a:p>
            <a:pPr eaLnBrk="1" hangingPunct="1"/>
            <a:r>
              <a:rPr lang="en-US" sz="2400" dirty="0" smtClean="0"/>
              <a:t>Inference = ?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2.1.3179"/>
  <p:tag name="PPTVERSION" val="14"/>
  <p:tag name="TPOS" val="2"/>
</p:tagLst>
</file>

<file path=ppt/theme/theme1.xml><?xml version="1.0" encoding="utf-8"?>
<a:theme xmlns:a="http://schemas.openxmlformats.org/drawingml/2006/main" name="Playpen design template">
  <a:themeElements>
    <a:clrScheme name="Playpen design template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Playpen design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ypen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ypen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ypen design templat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ypen design templat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lance 6">
    <a:dk1>
      <a:srgbClr val="2F2D25"/>
    </a:dk1>
    <a:lt1>
      <a:srgbClr val="FFFFFF"/>
    </a:lt1>
    <a:dk2>
      <a:srgbClr val="656151"/>
    </a:dk2>
    <a:lt2>
      <a:srgbClr val="FFFFCC"/>
    </a:lt2>
    <a:accent1>
      <a:srgbClr val="818173"/>
    </a:accent1>
    <a:accent2>
      <a:srgbClr val="809EA8"/>
    </a:accent2>
    <a:accent3>
      <a:srgbClr val="B8B7B3"/>
    </a:accent3>
    <a:accent4>
      <a:srgbClr val="DADADA"/>
    </a:accent4>
    <a:accent5>
      <a:srgbClr val="C1C1BC"/>
    </a:accent5>
    <a:accent6>
      <a:srgbClr val="738F98"/>
    </a:accent6>
    <a:hlink>
      <a:srgbClr val="E2C86A"/>
    </a:hlink>
    <a:folHlink>
      <a:srgbClr val="B7B6A3"/>
    </a:folHlink>
  </a:clrScheme>
</a:themeOverride>
</file>

<file path=ppt/theme/themeOverride2.xml><?xml version="1.0" encoding="utf-8"?>
<a:themeOverride xmlns:a="http://schemas.openxmlformats.org/drawingml/2006/main">
  <a:clrScheme name="Default Design 7">
    <a:dk1>
      <a:srgbClr val="5C1F00"/>
    </a:dk1>
    <a:lt1>
      <a:srgbClr val="FFFFFF"/>
    </a:lt1>
    <a:dk2>
      <a:srgbClr val="800000"/>
    </a:dk2>
    <a:lt2>
      <a:srgbClr val="DFD293"/>
    </a:lt2>
    <a:accent1>
      <a:srgbClr val="CC3300"/>
    </a:accent1>
    <a:accent2>
      <a:srgbClr val="BE7960"/>
    </a:accent2>
    <a:accent3>
      <a:srgbClr val="C0AAAA"/>
    </a:accent3>
    <a:accent4>
      <a:srgbClr val="DADADA"/>
    </a:accent4>
    <a:accent5>
      <a:srgbClr val="E2ADAA"/>
    </a:accent5>
    <a:accent6>
      <a:srgbClr val="AC6D56"/>
    </a:accent6>
    <a:hlink>
      <a:srgbClr val="FFFF99"/>
    </a:hlink>
    <a:folHlink>
      <a:srgbClr val="D3A21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538</Words>
  <Application>Microsoft Office PowerPoint</Application>
  <PresentationFormat>On-screen Show (4:3)</PresentationFormat>
  <Paragraphs>111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Playpen design template</vt:lpstr>
      <vt:lpstr>Balance</vt:lpstr>
      <vt:lpstr>Default Design</vt:lpstr>
      <vt:lpstr>PowerPoint Presentation</vt:lpstr>
      <vt:lpstr>PowerPoint Presentation</vt:lpstr>
      <vt:lpstr>PowerPoint Presentation</vt:lpstr>
      <vt:lpstr>Observations</vt:lpstr>
      <vt:lpstr>Observations</vt:lpstr>
      <vt:lpstr>Two types of Observation</vt:lpstr>
      <vt:lpstr>Qualitative Observations</vt:lpstr>
      <vt:lpstr>Quantitative Observations</vt:lpstr>
      <vt:lpstr>Inference</vt:lpstr>
      <vt:lpstr>Note the Difference</vt:lpstr>
      <vt:lpstr>Observation              Inference</vt:lpstr>
      <vt:lpstr>Observation  or  Inference</vt:lpstr>
      <vt:lpstr>Observation or  Inference</vt:lpstr>
      <vt:lpstr>The narrow windows were used as rifle slits.</vt:lpstr>
      <vt:lpstr>There was a garden located outside the Citadel.</vt:lpstr>
      <vt:lpstr>Gardens were an important part of everyday life during the military years on Alcatraz Island.</vt:lpstr>
      <vt:lpstr>People in the garden are in mourning.</vt:lpstr>
      <vt:lpstr>Men were required to wear jackets and women were required to wear dresses</vt:lpstr>
      <vt:lpstr>The citadel was made of brick.</vt:lpstr>
      <vt:lpstr>There is a picket fence.</vt:lpstr>
      <vt:lpstr>People used to spend more time outside.</vt:lpstr>
      <vt:lpstr>There are eight people in the photograph.</vt:lpstr>
      <vt:lpstr>The garden provided food for the families living on Alcatraz.</vt:lpstr>
      <vt:lpstr>There are no cannons in this picture.</vt:lpstr>
      <vt:lpstr>PowerPoint Presentation</vt:lpstr>
      <vt:lpstr>PowerPoint Presentation</vt:lpstr>
      <vt:lpstr>PowerPoint Presentation</vt:lpstr>
      <vt:lpstr>When to use observation &amp; inference…</vt:lpstr>
    </vt:vector>
  </TitlesOfParts>
  <Company>Elementary School District #4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Casa Grande</dc:creator>
  <cp:lastModifiedBy>Windows User</cp:lastModifiedBy>
  <cp:revision>24</cp:revision>
  <dcterms:created xsi:type="dcterms:W3CDTF">2007-08-23T15:56:43Z</dcterms:created>
  <dcterms:modified xsi:type="dcterms:W3CDTF">2014-09-08T22:41:44Z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TC100690461033</vt:lpwstr>
  </property>
</Properties>
</file>