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60"/>
  </p:notesMasterIdLst>
  <p:sldIdLst>
    <p:sldId id="306" r:id="rId10"/>
    <p:sldId id="313" r:id="rId11"/>
    <p:sldId id="260" r:id="rId12"/>
    <p:sldId id="261" r:id="rId13"/>
    <p:sldId id="307" r:id="rId14"/>
    <p:sldId id="308" r:id="rId15"/>
    <p:sldId id="262" r:id="rId16"/>
    <p:sldId id="309" r:id="rId17"/>
    <p:sldId id="310" r:id="rId18"/>
    <p:sldId id="311" r:id="rId19"/>
    <p:sldId id="312" r:id="rId20"/>
    <p:sldId id="263" r:id="rId21"/>
    <p:sldId id="264" r:id="rId22"/>
    <p:sldId id="265" r:id="rId23"/>
    <p:sldId id="266" r:id="rId24"/>
    <p:sldId id="267" r:id="rId25"/>
    <p:sldId id="269" r:id="rId26"/>
    <p:sldId id="272" r:id="rId27"/>
    <p:sldId id="273" r:id="rId28"/>
    <p:sldId id="274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14" r:id="rId53"/>
    <p:sldId id="302" r:id="rId54"/>
    <p:sldId id="303" r:id="rId55"/>
    <p:sldId id="315" r:id="rId56"/>
    <p:sldId id="304" r:id="rId57"/>
    <p:sldId id="305" r:id="rId58"/>
    <p:sldId id="316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6470-8C3D-4F36-A222-141151ACD8B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C000-B5D7-445F-9261-023A04503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65ACFB-0DAB-4339-B850-6A20CB40FCB1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3BA5A9-3F77-452C-9FD3-C55F774EDD0A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19509B-B1AB-4198-8943-7B3BF97A1DA4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F3A406-B40C-4B7D-AE74-9AEAEBEB7971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CC2820-0500-43FE-9B8A-719BE5B92A43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62B18E-6ACA-4B4D-A4D9-9C69F1D88570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F6D239-8545-4D61-9573-39BD46506A8B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689730-EFB0-457E-9202-4DEBCB5DC0D9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408FCF-7FEC-4156-9158-8D1837DA7F08}" type="slidenum">
              <a:rPr lang="en-US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EED9-BECC-44C2-B846-6A7F018E72B1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0CBA-4CA2-4F97-8A66-C9F5D7CF29EA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83FA-E2CB-4050-B62A-433A64EAE84D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2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7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6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2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F2D8-2F9D-4EE3-B7F0-B1CE0A83E53F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5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5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60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3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17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83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52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1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31D0-88C5-4F5A-A716-15C4D7EC7D4D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9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44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7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4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20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9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9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5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9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68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52DF-2666-48B9-B375-4C83F8823032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1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77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58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4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2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5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37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0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2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30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C355-40F5-4367-A61D-050BDF0F2BF5}" type="datetime1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6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49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47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7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1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46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7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0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0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1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F3F1-E255-416E-A687-1E0A92A1EE2E}" type="datetime1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6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9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36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57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92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5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5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82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766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56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1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1665-2B1E-4C19-80A0-56F45D1B61AB}" type="datetime1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84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25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25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58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45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98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41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851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82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B892-2384-4FCD-9565-D08443D202CE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0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10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117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10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85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86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44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67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992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5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5F3-714A-4061-B6A6-7FD225856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F75E-F740-4F34-9CB7-C24AB0CA21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8D1C-634F-4AB0-8406-E326EEBB498E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19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589-084E-4EA6-B198-1CD924B693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56B6-6E08-4BC7-8997-6F0FEFEC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087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F8FE-04DF-4B3E-9412-5720160084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A4-9D23-480C-9231-FA049F9F7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10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F308-ADFC-45C3-9786-4073C960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EFF-01E8-4D32-A603-F6ABC5C150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88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B371-850F-45C6-8B46-FB9D72663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AD0-4C13-4D17-AD62-0C73AE699F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186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9DA1-ED62-482D-B374-F21C3662C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DA0A-4992-4406-87D1-13624723D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15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BE12-CC6A-4463-8606-099F99D76B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C786-B6BB-47B3-BE8B-34EB059AC3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59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20EE-CC76-4D8E-BDE6-A277DFD21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4BB8-3221-4695-B9EE-0DBD86AE9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56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F1C9-93DF-4FA5-B730-78C2D51E5B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D7B3-D3C3-4504-94B9-E6A3DD2A2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23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ACB6-568F-460E-951D-BEB985937F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2FBB-DE4F-4197-A738-4A6F68F21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93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729-E738-42A6-A239-370F69F23D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5A93-4795-471E-A866-57DDD44153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653CC-925D-4EF2-9AB7-80444EFDD9F4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2011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0B58-C775-4236-A6EA-CF574BB5B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5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1B4CA5-50ED-4904-B80C-0F9FCBE07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CEFA-1910-48B6-B494-52DFC039A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log.wired.com/cars/images/2007/07/04/greenhouse_gases.jpg&amp;imgrefurl=http://blog.wired.com/cars/2007/07/index.html&amp;h=389&amp;w=450&amp;sz=21&amp;hl=en&amp;start=2&amp;usg=__EFE7I4IhcfY7LeoRtNQ6l7TEDCI=&amp;tbnid=brz9z4vQM98qfM:&amp;tbnh=110&amp;tbnw=127&amp;prev=/images?q%3Dgreenhouse%2Bgases%26hl%3D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Weather &amp; Climate Definitions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Weather-</a:t>
            </a:r>
            <a:r>
              <a:rPr lang="en-US" altLang="en-US" smtClean="0"/>
              <a:t> “the state of the atmosphere with respect to heat or cold, wetness or dryness, calm or storm, clearness or cloudiness” </a:t>
            </a:r>
          </a:p>
          <a:p>
            <a:pPr eaLnBrk="1" hangingPunct="1"/>
            <a:r>
              <a:rPr lang="en-US" altLang="en-US" b="1" smtClean="0"/>
              <a:t>Climate – “</a:t>
            </a:r>
            <a:r>
              <a:rPr lang="en-US" altLang="en-US" smtClean="0"/>
              <a:t>the average course or condition of the weather at a place usually over a period of years as exhibited by temperature, wind velocity, and precipitation”</a:t>
            </a:r>
          </a:p>
          <a:p>
            <a:pPr eaLnBrk="1" hangingPunct="1"/>
            <a:r>
              <a:rPr lang="en-US" altLang="en-US" b="1" smtClean="0"/>
              <a:t>For our class, weather is current atmospheric conditions and climate is average precipitation and temperature over </a:t>
            </a:r>
            <a:r>
              <a:rPr lang="en-US" altLang="en-US" b="1" i="1" smtClean="0"/>
              <a:t>at least </a:t>
            </a:r>
            <a:r>
              <a:rPr lang="en-US" altLang="en-US" b="1" smtClean="0"/>
              <a:t>a 30 year period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/>
              <a:t> 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52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Thunderstorms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type of cloud causes these?</a:t>
            </a:r>
          </a:p>
          <a:p>
            <a:pPr eaLnBrk="1" hangingPunct="1"/>
            <a:r>
              <a:rPr lang="en-US" altLang="en-US" smtClean="0"/>
              <a:t>Consists of gusty winds, heavy rain and hail.  </a:t>
            </a:r>
          </a:p>
          <a:p>
            <a:pPr eaLnBrk="1" hangingPunct="1"/>
            <a:r>
              <a:rPr lang="en-US" altLang="en-US" smtClean="0"/>
              <a:t>Can result in a tornado</a:t>
            </a:r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endParaRPr lang="en-US" altLang="en-US" sz="1400" i="1" smtClean="0"/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Picture taken from: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http://www.fairfield.k12.ct.us/Rogerludlowe/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crogerludlowe03/webquests/Weather/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thunderstorm.jpg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10244" name="Picture 6" descr="http://www.fairfield.k12.ct.us/Rogerludlowe/crogerludlowe03/webquests/Weather/thunderst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2672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Lightning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Caused by differences in the concentration of electrons between the clouds and the ground. Lightning strikes equalize these differences.</a:t>
            </a:r>
          </a:p>
          <a:p>
            <a:pPr eaLnBrk="1" hangingPunct="1"/>
            <a:r>
              <a:rPr lang="en-US" altLang="en-US" smtClean="0"/>
              <a:t>Interesting Fact:  More people are killed by lightning per year than </a:t>
            </a:r>
            <a:br>
              <a:rPr lang="en-US" altLang="en-US" smtClean="0"/>
            </a:br>
            <a:r>
              <a:rPr lang="en-US" altLang="en-US" smtClean="0"/>
              <a:t>in tornadoes!!!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Picture taken from: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http://hibp.ecse.rpi.edu/~connor/education/Surge/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images/lightning.jpg</a:t>
            </a:r>
          </a:p>
        </p:txBody>
      </p:sp>
      <p:pic>
        <p:nvPicPr>
          <p:cNvPr id="11268" name="Picture 6" descr="http://hibp.ecse.rpi.edu/~connor/education/Surge/images/light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719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Tropical Cyclones (Hurricanes)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Large rotating masses of low pressure</a:t>
            </a:r>
          </a:p>
          <a:p>
            <a:r>
              <a:rPr lang="en-US"/>
              <a:t>Strong winds, torrential rain</a:t>
            </a:r>
          </a:p>
          <a:p>
            <a:r>
              <a:rPr lang="en-US"/>
              <a:t>Classified by maximum sustained wind speed</a:t>
            </a:r>
          </a:p>
          <a:p>
            <a:r>
              <a:rPr lang="en-US">
                <a:solidFill>
                  <a:srgbClr val="FF0000"/>
                </a:solidFill>
              </a:rPr>
              <a:t>Typhoons</a:t>
            </a:r>
            <a:r>
              <a:rPr lang="en-US"/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Cyclones</a:t>
            </a:r>
          </a:p>
        </p:txBody>
      </p:sp>
    </p:spTree>
    <p:extLst>
      <p:ext uri="{BB962C8B-B14F-4D97-AF65-F5344CB8AC3E}">
        <p14:creationId xmlns:p14="http://schemas.microsoft.com/office/powerpoint/2010/main" val="11893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Low pressure cell</a:t>
            </a:r>
          </a:p>
          <a:p>
            <a:pPr>
              <a:lnSpc>
                <a:spcPct val="90000"/>
              </a:lnSpc>
            </a:pPr>
            <a:r>
              <a:rPr lang="en-US" sz="3000"/>
              <a:t>Winds feed water vapor – latent heat of condensation</a:t>
            </a:r>
          </a:p>
          <a:p>
            <a:pPr>
              <a:lnSpc>
                <a:spcPct val="90000"/>
              </a:lnSpc>
            </a:pPr>
            <a:r>
              <a:rPr lang="en-US" sz="3000"/>
              <a:t>Air rises, low pressure deepens</a:t>
            </a:r>
          </a:p>
          <a:p>
            <a:pPr>
              <a:lnSpc>
                <a:spcPct val="90000"/>
              </a:lnSpc>
            </a:pPr>
            <a:r>
              <a:rPr lang="en-US" sz="3000"/>
              <a:t>Storm develops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Winds less than 61 km/hour (38 miles/hour) – </a:t>
            </a:r>
            <a:r>
              <a:rPr lang="en-US" sz="2600">
                <a:solidFill>
                  <a:srgbClr val="FF0000"/>
                </a:solidFill>
              </a:rPr>
              <a:t>tropical depression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Winds 61</a:t>
            </a:r>
            <a:r>
              <a:rPr lang="en-US" sz="2600">
                <a:cs typeface="Arial" charset="0"/>
              </a:rPr>
              <a:t>–</a:t>
            </a:r>
            <a:r>
              <a:rPr lang="en-US" sz="2600"/>
              <a:t>120 km/hour (38</a:t>
            </a:r>
            <a:r>
              <a:rPr lang="en-US" sz="2600">
                <a:cs typeface="Arial" charset="0"/>
              </a:rPr>
              <a:t>–</a:t>
            </a:r>
            <a:r>
              <a:rPr lang="en-US" sz="2600"/>
              <a:t>74 miles/hour) – </a:t>
            </a:r>
            <a:r>
              <a:rPr lang="en-US" sz="2600">
                <a:solidFill>
                  <a:srgbClr val="FF0000"/>
                </a:solidFill>
              </a:rPr>
              <a:t>tropical storm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Winds above 120 km/hour (74 miles/hour) – </a:t>
            </a:r>
            <a:r>
              <a:rPr lang="en-US" sz="2600">
                <a:solidFill>
                  <a:srgbClr val="FF0000"/>
                </a:solidFill>
              </a:rPr>
              <a:t>tropical cyclone or hurricane</a:t>
            </a:r>
          </a:p>
        </p:txBody>
      </p:sp>
    </p:spTree>
    <p:extLst>
      <p:ext uri="{BB962C8B-B14F-4D97-AF65-F5344CB8AC3E}">
        <p14:creationId xmlns:p14="http://schemas.microsoft.com/office/powerpoint/2010/main" val="37360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Intensity</a:t>
            </a:r>
          </a:p>
        </p:txBody>
      </p:sp>
      <p:pic>
        <p:nvPicPr>
          <p:cNvPr id="47108" name="Picture 4" descr="EoO_10e_Table_0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9563"/>
            <a:ext cx="8534400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/>
              <a:t>About 100 worldwide per year</a:t>
            </a:r>
          </a:p>
          <a:p>
            <a:r>
              <a:rPr lang="en-US"/>
              <a:t>Require</a:t>
            </a:r>
          </a:p>
          <a:p>
            <a:pPr lvl="1"/>
            <a:r>
              <a:rPr lang="en-US"/>
              <a:t>Ocean water warmer than</a:t>
            </a:r>
            <a:r>
              <a:rPr lang="en-US">
                <a:cs typeface="Arial" charset="0"/>
              </a:rPr>
              <a:t>°</a:t>
            </a:r>
            <a:r>
              <a:rPr lang="en-US"/>
              <a:t> 25</a:t>
            </a:r>
            <a:r>
              <a:rPr lang="en-US">
                <a:cs typeface="Arial" charset="0"/>
              </a:rPr>
              <a:t>°</a:t>
            </a:r>
            <a:r>
              <a:rPr lang="en-US"/>
              <a:t>C (77</a:t>
            </a:r>
            <a:r>
              <a:rPr lang="en-US">
                <a:cs typeface="Arial" charset="0"/>
              </a:rPr>
              <a:t>°</a:t>
            </a:r>
            <a:r>
              <a:rPr lang="en-US"/>
              <a:t>F)</a:t>
            </a:r>
          </a:p>
          <a:p>
            <a:pPr lvl="1"/>
            <a:r>
              <a:rPr lang="en-US"/>
              <a:t>Warm, moist air</a:t>
            </a:r>
          </a:p>
          <a:p>
            <a:pPr lvl="1"/>
            <a:r>
              <a:rPr lang="en-US"/>
              <a:t>The Coriolis Effect</a:t>
            </a:r>
          </a:p>
          <a:p>
            <a:r>
              <a:rPr lang="en-US"/>
              <a:t>Hurricane season is June 1 – November 30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Historical Storm Tracks</a:t>
            </a:r>
          </a:p>
        </p:txBody>
      </p:sp>
      <p:pic>
        <p:nvPicPr>
          <p:cNvPr id="49156" name="Picture 4" descr="EoO_10e_Figure_06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70000"/>
            <a:ext cx="78486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Destruction</a:t>
            </a:r>
          </a:p>
        </p:txBody>
      </p:sp>
      <p:pic>
        <p:nvPicPr>
          <p:cNvPr id="51205" name="Picture 5" descr="EoO_10e_Figure_06_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678180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676400"/>
            <a:ext cx="5562600" cy="4525963"/>
          </a:xfrm>
        </p:spPr>
        <p:txBody>
          <a:bodyPr/>
          <a:lstStyle/>
          <a:p>
            <a:r>
              <a:rPr lang="en-US" sz="2800" dirty="0"/>
              <a:t>High winds</a:t>
            </a:r>
          </a:p>
          <a:p>
            <a:r>
              <a:rPr lang="en-US" sz="2800" dirty="0"/>
              <a:t>Intense rainfall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Storm surge </a:t>
            </a:r>
            <a:r>
              <a:rPr lang="en-US" sz="2800" dirty="0"/>
              <a:t>– increase in shoreline sea level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4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Patterns</a:t>
            </a:r>
          </a:p>
        </p:txBody>
      </p:sp>
      <p:pic>
        <p:nvPicPr>
          <p:cNvPr id="54276" name="Picture 4" descr="EoO_10e_Figure_06_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58900"/>
            <a:ext cx="81534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Equatorial</a:t>
            </a:r>
            <a:r>
              <a:rPr lang="en-US" sz="3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Rising air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Weak winds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Doldrums</a:t>
            </a:r>
          </a:p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Tropical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North and south of equatorial zone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Extend to Tropics of Cancer and Capricorn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Strong winds, little precipitation, rough seas</a:t>
            </a:r>
          </a:p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Subtropical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High pressure, descending air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Weak winds, sluggish currents</a:t>
            </a:r>
          </a:p>
        </p:txBody>
      </p:sp>
    </p:spTree>
    <p:extLst>
      <p:ext uri="{BB962C8B-B14F-4D97-AF65-F5344CB8AC3E}">
        <p14:creationId xmlns:p14="http://schemas.microsoft.com/office/powerpoint/2010/main" val="272813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Atmosphere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/>
              <a:t>Troposphere </a:t>
            </a:r>
            <a:r>
              <a:rPr lang="en-US" altLang="en-US" sz="1800" dirty="0" smtClean="0"/>
              <a:t>- Most of the weather </a:t>
            </a:r>
            <a:br>
              <a:rPr lang="en-US" altLang="en-US" sz="1800" dirty="0" smtClean="0"/>
            </a:br>
            <a:r>
              <a:rPr lang="en-US" altLang="en-US" sz="1800" dirty="0" smtClean="0"/>
              <a:t>occurs.  </a:t>
            </a:r>
          </a:p>
          <a:p>
            <a:pPr eaLnBrk="1" hangingPunct="1"/>
            <a:r>
              <a:rPr lang="en-US" altLang="en-US" sz="1800" b="1" dirty="0" smtClean="0"/>
              <a:t>Stratosphere</a:t>
            </a:r>
            <a:r>
              <a:rPr lang="en-US" altLang="en-US" sz="1800" dirty="0" smtClean="0"/>
              <a:t> - 19% of the atmosphere’s </a:t>
            </a:r>
            <a:br>
              <a:rPr lang="en-US" altLang="en-US" sz="1800" dirty="0" smtClean="0"/>
            </a:br>
            <a:r>
              <a:rPr lang="en-US" altLang="en-US" sz="1800" dirty="0" smtClean="0"/>
              <a:t>gases are here; ozone layer is here</a:t>
            </a:r>
          </a:p>
          <a:p>
            <a:pPr eaLnBrk="1" hangingPunct="1"/>
            <a:r>
              <a:rPr lang="en-US" altLang="en-US" sz="1800" b="1" dirty="0" smtClean="0"/>
              <a:t>Mesosphere</a:t>
            </a:r>
            <a:r>
              <a:rPr lang="en-US" altLang="en-US" sz="1800" dirty="0" smtClean="0"/>
              <a:t> - Most meteorites burn up </a:t>
            </a:r>
            <a:br>
              <a:rPr lang="en-US" altLang="en-US" sz="1800" dirty="0" smtClean="0"/>
            </a:br>
            <a:r>
              <a:rPr lang="en-US" altLang="en-US" sz="1800" dirty="0" smtClean="0"/>
              <a:t>here. </a:t>
            </a:r>
          </a:p>
          <a:p>
            <a:pPr eaLnBrk="1" hangingPunct="1"/>
            <a:r>
              <a:rPr lang="en-US" altLang="en-US" sz="1800" b="1" dirty="0" smtClean="0"/>
              <a:t>Thermosphere</a:t>
            </a:r>
            <a:r>
              <a:rPr lang="en-US" altLang="en-US" sz="1800" dirty="0" smtClean="0"/>
              <a:t> - High energy rays from </a:t>
            </a:r>
            <a:br>
              <a:rPr lang="en-US" altLang="en-US" sz="1800" dirty="0" smtClean="0"/>
            </a:br>
            <a:r>
              <a:rPr lang="en-US" altLang="en-US" sz="1800" dirty="0" smtClean="0"/>
              <a:t>the sun are absorbed; hottest layer.   </a:t>
            </a:r>
          </a:p>
          <a:p>
            <a:pPr eaLnBrk="1" hangingPunct="1"/>
            <a:r>
              <a:rPr lang="en-US" altLang="en-US" sz="1800" b="1" dirty="0" smtClean="0"/>
              <a:t>Exosphere</a:t>
            </a:r>
            <a:r>
              <a:rPr lang="en-US" altLang="en-US" sz="1800" dirty="0" smtClean="0"/>
              <a:t> - Molecules from atmosphere </a:t>
            </a:r>
            <a:br>
              <a:rPr lang="en-US" altLang="en-US" sz="1800" dirty="0" smtClean="0"/>
            </a:br>
            <a:r>
              <a:rPr lang="en-US" altLang="en-US" sz="1800" dirty="0" smtClean="0"/>
              <a:t>escape into space; satellites orbit here.</a:t>
            </a:r>
          </a:p>
          <a:p>
            <a:pPr eaLnBrk="1" hangingPunct="1"/>
            <a:endParaRPr lang="en-US" altLang="en-US" sz="1800" dirty="0" smtClean="0"/>
          </a:p>
          <a:p>
            <a:pPr eaLnBrk="1" hangingPunct="1">
              <a:buFont typeface="Arial" charset="0"/>
              <a:buNone/>
            </a:pPr>
            <a:endParaRPr lang="en-US" altLang="en-US" sz="1800" dirty="0" smtClean="0"/>
          </a:p>
          <a:p>
            <a:pPr eaLnBrk="1" hangingPunct="1">
              <a:buFont typeface="Arial" charset="0"/>
              <a:buNone/>
            </a:pPr>
            <a:r>
              <a:rPr lang="en-US" altLang="en-US" sz="1400" i="1" dirty="0" smtClean="0"/>
              <a:t>Picture taken from: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dirty="0" smtClean="0"/>
              <a:t>	http://www.windows.ucar.edu/tour/link=/earth/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dirty="0" smtClean="0"/>
              <a:t>	Atmosphere/layers_activity_print.html</a:t>
            </a:r>
          </a:p>
        </p:txBody>
      </p:sp>
      <p:pic>
        <p:nvPicPr>
          <p:cNvPr id="12292" name="Picture 2" descr="Temperature profile of Earth's atm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Temperate</a:t>
            </a:r>
          </a:p>
          <a:p>
            <a:pPr lvl="1">
              <a:lnSpc>
                <a:spcPct val="90000"/>
              </a:lnSpc>
            </a:pPr>
            <a:r>
              <a:rPr lang="en-US"/>
              <a:t>Strong westerly winds</a:t>
            </a:r>
          </a:p>
          <a:p>
            <a:pPr lvl="1">
              <a:lnSpc>
                <a:spcPct val="90000"/>
              </a:lnSpc>
            </a:pPr>
            <a:r>
              <a:rPr lang="en-US"/>
              <a:t>Severe storms common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Subpolar</a:t>
            </a:r>
          </a:p>
          <a:p>
            <a:pPr lvl="1">
              <a:lnSpc>
                <a:spcPct val="90000"/>
              </a:lnSpc>
            </a:pPr>
            <a:r>
              <a:rPr lang="en-US"/>
              <a:t>Extensive precipitation</a:t>
            </a:r>
          </a:p>
          <a:p>
            <a:pPr lvl="1">
              <a:lnSpc>
                <a:spcPct val="90000"/>
              </a:lnSpc>
            </a:pPr>
            <a:r>
              <a:rPr lang="en-US"/>
              <a:t>Summer sea ice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Polar</a:t>
            </a:r>
          </a:p>
          <a:p>
            <a:pPr lvl="1">
              <a:lnSpc>
                <a:spcPct val="90000"/>
              </a:lnSpc>
            </a:pPr>
            <a:r>
              <a:rPr lang="en-US"/>
              <a:t>High pressure</a:t>
            </a:r>
          </a:p>
          <a:p>
            <a:pPr lvl="1">
              <a:lnSpc>
                <a:spcPct val="90000"/>
              </a:lnSpc>
            </a:pPr>
            <a:r>
              <a:rPr lang="en-US"/>
              <a:t>Sea ice most of the year</a:t>
            </a:r>
          </a:p>
        </p:txBody>
      </p:sp>
    </p:spTree>
    <p:extLst>
      <p:ext uri="{BB962C8B-B14F-4D97-AF65-F5344CB8AC3E}">
        <p14:creationId xmlns:p14="http://schemas.microsoft.com/office/powerpoint/2010/main" val="151070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Atmospheric-Ocean Connections in the Pacific Ocean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Walker Circulation Cell </a:t>
            </a:r>
            <a:r>
              <a:rPr lang="en-US"/>
              <a:t>– normal conditions</a:t>
            </a:r>
          </a:p>
          <a:p>
            <a:pPr lvl="1"/>
            <a:r>
              <a:rPr lang="en-US"/>
              <a:t>Air pressure across equatorial Pacific is higher in eastern Pacific</a:t>
            </a:r>
          </a:p>
          <a:p>
            <a:pPr lvl="1"/>
            <a:r>
              <a:rPr lang="en-US"/>
              <a:t>Strong southeast trade winds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Pacific warm pool </a:t>
            </a:r>
            <a:r>
              <a:rPr lang="en-US"/>
              <a:t>on western side of ocean</a:t>
            </a:r>
          </a:p>
          <a:p>
            <a:pPr lvl="1"/>
            <a:r>
              <a:rPr lang="en-US"/>
              <a:t>Thermocline deeper on western side</a:t>
            </a:r>
          </a:p>
          <a:p>
            <a:pPr lvl="1"/>
            <a:r>
              <a:rPr lang="en-US"/>
              <a:t>Upwelling off the coast of Peru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2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Normal Conditions, Walker Circulation</a:t>
            </a:r>
          </a:p>
        </p:txBody>
      </p:sp>
      <p:pic>
        <p:nvPicPr>
          <p:cNvPr id="58372" name="Picture 4" descr="EoO_10e_Figure_07_2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7350"/>
            <a:ext cx="85344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0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El Niño – Southern Oscillation (ENSO)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Walker Cell Circulation disrupted </a:t>
            </a:r>
          </a:p>
          <a:p>
            <a:r>
              <a:rPr lang="en-US"/>
              <a:t>High pressure in eastern Pacific weakens</a:t>
            </a:r>
          </a:p>
          <a:p>
            <a:r>
              <a:rPr lang="en-US"/>
              <a:t>Weaker trade winds</a:t>
            </a:r>
          </a:p>
          <a:p>
            <a:r>
              <a:rPr lang="en-US"/>
              <a:t>Warm pool migrates eastward</a:t>
            </a:r>
          </a:p>
          <a:p>
            <a:r>
              <a:rPr lang="en-US"/>
              <a:t>Thermocline deeper in eastern Pacific</a:t>
            </a:r>
          </a:p>
          <a:p>
            <a:r>
              <a:rPr lang="en-US"/>
              <a:t>Downwelling</a:t>
            </a:r>
          </a:p>
          <a:p>
            <a:r>
              <a:rPr lang="en-US"/>
              <a:t>Lower biological productivity</a:t>
            </a:r>
          </a:p>
          <a:p>
            <a:pPr lvl="1"/>
            <a:r>
              <a:rPr lang="en-US"/>
              <a:t>Peruvian fishing suffers</a:t>
            </a:r>
          </a:p>
        </p:txBody>
      </p:sp>
    </p:spTree>
    <p:extLst>
      <p:ext uri="{BB962C8B-B14F-4D97-AF65-F5344CB8AC3E}">
        <p14:creationId xmlns:p14="http://schemas.microsoft.com/office/powerpoint/2010/main" val="3773044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ENSO Conditions in the Pacific Ocean</a:t>
            </a:r>
          </a:p>
        </p:txBody>
      </p:sp>
      <p:pic>
        <p:nvPicPr>
          <p:cNvPr id="60421" name="Picture 5" descr="EoO_10e_Figure_07_2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482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EoO_10e_Figure_07_2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8138"/>
            <a:ext cx="4054475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38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La Niña – ENSO Cool Phase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Increased pressure difference across equatorial Pacific</a:t>
            </a:r>
          </a:p>
          <a:p>
            <a:r>
              <a:rPr lang="en-US"/>
              <a:t>Stronger trade winds</a:t>
            </a:r>
          </a:p>
          <a:p>
            <a:r>
              <a:rPr lang="en-US"/>
              <a:t>Stronger upwelling in eastern Pacific</a:t>
            </a:r>
          </a:p>
          <a:p>
            <a:r>
              <a:rPr lang="en-US"/>
              <a:t>Shallower thermocline</a:t>
            </a:r>
          </a:p>
          <a:p>
            <a:r>
              <a:rPr lang="en-US"/>
              <a:t>Cooler than normal seawater</a:t>
            </a:r>
          </a:p>
          <a:p>
            <a:r>
              <a:rPr lang="en-US"/>
              <a:t>Higher biological productivity</a:t>
            </a:r>
          </a:p>
        </p:txBody>
      </p:sp>
    </p:spTree>
    <p:extLst>
      <p:ext uri="{BB962C8B-B14F-4D97-AF65-F5344CB8AC3E}">
        <p14:creationId xmlns:p14="http://schemas.microsoft.com/office/powerpoint/2010/main" val="640887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La Niña Conditions </a:t>
            </a:r>
          </a:p>
        </p:txBody>
      </p:sp>
      <p:pic>
        <p:nvPicPr>
          <p:cNvPr id="62469" name="Picture 5" descr="EoO_10e_Figure_07_2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9213"/>
            <a:ext cx="4648200" cy="22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EoO_10e_Figure_07_2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5113"/>
            <a:ext cx="41910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0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Occurrence of ENSO Events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2556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/>
              <a:t>El Niño warm phase about every </a:t>
            </a:r>
            <a:br>
              <a:rPr lang="en-US"/>
            </a:br>
            <a:r>
              <a:rPr lang="en-US"/>
              <a:t>2</a:t>
            </a:r>
            <a:r>
              <a:rPr lang="en-US">
                <a:cs typeface="Arial" charset="0"/>
              </a:rPr>
              <a:t>–</a:t>
            </a:r>
            <a:r>
              <a:rPr lang="en-US"/>
              <a:t>10 years</a:t>
            </a:r>
          </a:p>
          <a:p>
            <a:r>
              <a:rPr lang="en-US"/>
              <a:t>Highly irregular</a:t>
            </a:r>
          </a:p>
          <a:p>
            <a:r>
              <a:rPr lang="en-US"/>
              <a:t>Phases usually last 12</a:t>
            </a:r>
            <a:r>
              <a:rPr lang="en-US">
                <a:cs typeface="Arial" charset="0"/>
              </a:rPr>
              <a:t>–</a:t>
            </a:r>
            <a:r>
              <a:rPr lang="en-US"/>
              <a:t>18 months</a:t>
            </a:r>
          </a:p>
          <a:p>
            <a:r>
              <a:rPr lang="en-US"/>
              <a:t>10,000-year sediment record of events</a:t>
            </a:r>
          </a:p>
          <a:p>
            <a:r>
              <a:rPr lang="en-US"/>
              <a:t>ENSO may be part of </a:t>
            </a:r>
            <a:r>
              <a:rPr lang="en-US">
                <a:solidFill>
                  <a:srgbClr val="FF0000"/>
                </a:solidFill>
              </a:rPr>
              <a:t>Pacific Decadal Oscillation (PDO) </a:t>
            </a:r>
          </a:p>
          <a:p>
            <a:pPr lvl="1"/>
            <a:r>
              <a:rPr lang="en-US"/>
              <a:t>Long-term natural climate cycle</a:t>
            </a:r>
          </a:p>
          <a:p>
            <a:pPr lvl="1"/>
            <a:r>
              <a:rPr lang="en-US"/>
              <a:t>Lasts 20</a:t>
            </a:r>
            <a:r>
              <a:rPr lang="en-US">
                <a:cs typeface="Arial" charset="0"/>
              </a:rPr>
              <a:t>–</a:t>
            </a:r>
            <a:r>
              <a:rPr lang="en-US"/>
              <a:t>30 years</a:t>
            </a:r>
          </a:p>
        </p:txBody>
      </p:sp>
    </p:spTree>
    <p:extLst>
      <p:ext uri="{BB962C8B-B14F-4D97-AF65-F5344CB8AC3E}">
        <p14:creationId xmlns:p14="http://schemas.microsoft.com/office/powerpoint/2010/main" val="4221054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ENSO Occurrences </a:t>
            </a:r>
          </a:p>
        </p:txBody>
      </p:sp>
      <p:pic>
        <p:nvPicPr>
          <p:cNvPr id="64516" name="Picture 4" descr="EoO_10e_Figure_07_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44" y="1981201"/>
            <a:ext cx="921109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7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ENSO has Global Impacts</a:t>
            </a:r>
          </a:p>
        </p:txBody>
      </p:sp>
      <p:pic>
        <p:nvPicPr>
          <p:cNvPr id="65540" name="Picture 4" descr="EoO_10e_Figure_07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5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/>
              <a:t>Differential solar heating is due to different heat capacities of land </a:t>
            </a:r>
            <a:br>
              <a:rPr lang="en-US" sz="2800"/>
            </a:br>
            <a:r>
              <a:rPr lang="en-US" sz="2800"/>
              <a:t>and water.</a:t>
            </a:r>
          </a:p>
          <a:p>
            <a:r>
              <a:rPr lang="en-US" sz="2800">
                <a:solidFill>
                  <a:srgbClr val="FF0000"/>
                </a:solidFill>
              </a:rPr>
              <a:t>Sea breeze </a:t>
            </a:r>
          </a:p>
          <a:p>
            <a:pPr lvl="1"/>
            <a:r>
              <a:rPr lang="en-US" sz="2400"/>
              <a:t>From ocean to land</a:t>
            </a:r>
          </a:p>
          <a:p>
            <a:r>
              <a:rPr lang="en-US" sz="2800">
                <a:solidFill>
                  <a:srgbClr val="FF0000"/>
                </a:solidFill>
              </a:rPr>
              <a:t>Land breeze</a:t>
            </a:r>
          </a:p>
          <a:p>
            <a:pPr lvl="1"/>
            <a:r>
              <a:rPr lang="en-US" sz="2400"/>
              <a:t>From land to ocean</a:t>
            </a:r>
          </a:p>
          <a:p>
            <a:endParaRPr lang="en-US" sz="2800"/>
          </a:p>
        </p:txBody>
      </p:sp>
      <p:pic>
        <p:nvPicPr>
          <p:cNvPr id="41989" name="Picture 5" descr="EoO_10e_Figure_06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762000"/>
            <a:ext cx="4862512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Sea and Land Breezes</a:t>
            </a:r>
          </a:p>
        </p:txBody>
      </p:sp>
    </p:spTree>
    <p:extLst>
      <p:ext uri="{BB962C8B-B14F-4D97-AF65-F5344CB8AC3E}">
        <p14:creationId xmlns:p14="http://schemas.microsoft.com/office/powerpoint/2010/main" val="856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Notable ENSO Events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/>
              <a:t>1982 – 1983</a:t>
            </a:r>
          </a:p>
          <a:p>
            <a:r>
              <a:rPr lang="en-US" sz="2800"/>
              <a:t>1997 – 1998 </a:t>
            </a:r>
          </a:p>
          <a:p>
            <a:r>
              <a:rPr lang="en-US" sz="2800"/>
              <a:t>Flooding, </a:t>
            </a:r>
            <a:br>
              <a:rPr lang="en-US" sz="2800"/>
            </a:br>
            <a:r>
              <a:rPr lang="en-US" sz="2800"/>
              <a:t>drought, </a:t>
            </a:r>
            <a:br>
              <a:rPr lang="en-US" sz="2800"/>
            </a:br>
            <a:r>
              <a:rPr lang="en-US" sz="2800"/>
              <a:t>erosion, fires,</a:t>
            </a:r>
            <a:br>
              <a:rPr lang="en-US" sz="2800"/>
            </a:br>
            <a:r>
              <a:rPr lang="en-US" sz="2800"/>
              <a:t>tropical storms, harmful effects </a:t>
            </a:r>
            <a:br>
              <a:rPr lang="en-US" sz="2800"/>
            </a:br>
            <a:r>
              <a:rPr lang="en-US" sz="2800"/>
              <a:t>on marine life</a:t>
            </a:r>
          </a:p>
          <a:p>
            <a:r>
              <a:rPr lang="en-US" sz="2800"/>
              <a:t>Unpredictable</a:t>
            </a:r>
          </a:p>
        </p:txBody>
      </p:sp>
      <p:pic>
        <p:nvPicPr>
          <p:cNvPr id="66565" name="Picture 5" descr="EoO_10e_Figure_07_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4864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03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Predicting El Niño Events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Tropical Ocean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>
                <a:solidFill>
                  <a:srgbClr val="FF0000"/>
                </a:solidFill>
              </a:rPr>
              <a:t>Global Atmosphere (TOGA) </a:t>
            </a:r>
            <a:r>
              <a:rPr lang="en-US"/>
              <a:t>program</a:t>
            </a:r>
          </a:p>
          <a:p>
            <a:pPr lvl="1"/>
            <a:r>
              <a:rPr lang="en-US"/>
              <a:t>1985</a:t>
            </a:r>
          </a:p>
          <a:p>
            <a:pPr lvl="1"/>
            <a:r>
              <a:rPr lang="en-US"/>
              <a:t>Monitors equatorial South Pacific</a:t>
            </a:r>
          </a:p>
          <a:p>
            <a:pPr lvl="1"/>
            <a:r>
              <a:rPr lang="en-US"/>
              <a:t>System of buoys</a:t>
            </a:r>
          </a:p>
          <a:p>
            <a:r>
              <a:rPr lang="en-US">
                <a:solidFill>
                  <a:srgbClr val="FF0000"/>
                </a:solidFill>
              </a:rPr>
              <a:t>Tropical Atmosphere and Ocean (TOA) </a:t>
            </a:r>
            <a:r>
              <a:rPr lang="en-US"/>
              <a:t>project</a:t>
            </a:r>
          </a:p>
          <a:p>
            <a:pPr lvl="1"/>
            <a:r>
              <a:rPr lang="en-US"/>
              <a:t>Continues monitoring</a:t>
            </a:r>
          </a:p>
          <a:p>
            <a:r>
              <a:rPr lang="en-US"/>
              <a:t>ENSO still not fully understood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1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Climate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Climate</a:t>
            </a:r>
            <a:r>
              <a:rPr lang="en-US" sz="3000"/>
              <a:t> – long term atmospheric conditions in a region</a:t>
            </a:r>
          </a:p>
          <a:p>
            <a:pPr>
              <a:lnSpc>
                <a:spcPct val="90000"/>
              </a:lnSpc>
            </a:pPr>
            <a:r>
              <a:rPr lang="en-US" sz="3000"/>
              <a:t>Earth’s climate includes interactions of: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Atmosphere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Hydrosphere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Geosphere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Biosphere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Cryosphere</a:t>
            </a:r>
          </a:p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Climate system </a:t>
            </a:r>
            <a:r>
              <a:rPr lang="en-US" sz="3000"/>
              <a:t>– exchanges of energy and moisture between these spheres</a:t>
            </a:r>
          </a:p>
        </p:txBody>
      </p:sp>
    </p:spTree>
    <p:extLst>
      <p:ext uri="{BB962C8B-B14F-4D97-AF65-F5344CB8AC3E}">
        <p14:creationId xmlns:p14="http://schemas.microsoft.com/office/powerpoint/2010/main" val="1752210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Climate System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Feedback loops </a:t>
            </a:r>
            <a:r>
              <a:rPr lang="en-US"/>
              <a:t>– modify atmospheric processes </a:t>
            </a:r>
          </a:p>
          <a:p>
            <a:pPr lvl="1"/>
            <a:r>
              <a:rPr lang="en-US"/>
              <a:t>Positive feedback loops – enhance initial change</a:t>
            </a:r>
          </a:p>
          <a:p>
            <a:pPr lvl="1"/>
            <a:r>
              <a:rPr lang="en-US"/>
              <a:t>Negative feedback loops – counteract initial change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0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Causes of Earth’s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Paleoclimatology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Proxy data </a:t>
            </a:r>
            <a:r>
              <a:rPr lang="en-US" sz="2800"/>
              <a:t>– indirect evidence using natural recorders of climate variability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Sea floor sediments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Coral deposits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Glacial ice rings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Tree rings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Pollen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Historical documents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18437" name="Picture 5" descr="EoO_10e_Figure_16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0559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03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sz="2800"/>
              <a:t>Solar energy changes</a:t>
            </a:r>
          </a:p>
          <a:p>
            <a:pPr lvl="1"/>
            <a:r>
              <a:rPr lang="en-US" sz="2400"/>
              <a:t>Variable energy from the Sun over time</a:t>
            </a:r>
          </a:p>
          <a:p>
            <a:pPr lvl="1"/>
            <a:r>
              <a:rPr lang="en-US" sz="2400"/>
              <a:t>Luminosity</a:t>
            </a:r>
          </a:p>
          <a:p>
            <a:pPr lvl="1"/>
            <a:r>
              <a:rPr lang="en-US" sz="2400"/>
              <a:t>Sunspots</a:t>
            </a:r>
          </a:p>
          <a:p>
            <a:r>
              <a:rPr lang="en-US" sz="2800"/>
              <a:t>Little evidence to link solar activity with climate change</a:t>
            </a:r>
          </a:p>
        </p:txBody>
      </p:sp>
      <p:pic>
        <p:nvPicPr>
          <p:cNvPr id="19461" name="Picture 5" descr="EoO_10e_Figure_16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600200"/>
            <a:ext cx="45593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28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800600" cy="2438400"/>
          </a:xfrm>
        </p:spPr>
        <p:txBody>
          <a:bodyPr/>
          <a:lstStyle/>
          <a:p>
            <a:r>
              <a:rPr lang="en-US" sz="2800"/>
              <a:t>Variations in Earth’s Orbit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Milankovitch Theories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Eccentricity</a:t>
            </a:r>
            <a:r>
              <a:rPr lang="en-US" sz="2400"/>
              <a:t> of Earth’s orbit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Obliquity</a:t>
            </a:r>
            <a:r>
              <a:rPr lang="en-US" sz="2400"/>
              <a:t> of Earth’s axis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Precession</a:t>
            </a:r>
            <a:r>
              <a:rPr lang="en-US" sz="2400"/>
              <a:t> of Earth’s axis </a:t>
            </a:r>
          </a:p>
        </p:txBody>
      </p:sp>
      <p:pic>
        <p:nvPicPr>
          <p:cNvPr id="20485" name="Picture 5" descr="EoO_10e_Figure_16_0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962400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EoO_10e_Figure_16_0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9813"/>
            <a:ext cx="373380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EoO_10e_Figure_16_0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8225"/>
            <a:ext cx="40386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87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sz="2800"/>
              <a:t>Volcanic eruptions</a:t>
            </a:r>
          </a:p>
          <a:p>
            <a:r>
              <a:rPr lang="en-US" sz="2800"/>
              <a:t>Volcanic ejecta may block sunlight</a:t>
            </a:r>
          </a:p>
          <a:p>
            <a:r>
              <a:rPr lang="en-US" sz="2800"/>
              <a:t>Need many eruptions in short time period</a:t>
            </a:r>
          </a:p>
          <a:p>
            <a:r>
              <a:rPr lang="en-US" sz="2800"/>
              <a:t>Not observed in recent history</a:t>
            </a:r>
          </a:p>
        </p:txBody>
      </p:sp>
      <p:pic>
        <p:nvPicPr>
          <p:cNvPr id="21509" name="Picture 5" descr="EoO_10e_Figure_1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648200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7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Movement of Earth’s Plates</a:t>
            </a:r>
          </a:p>
          <a:p>
            <a:pPr lvl="1"/>
            <a:r>
              <a:rPr lang="en-US"/>
              <a:t>Change ocean circulation</a:t>
            </a:r>
          </a:p>
          <a:p>
            <a:pPr lvl="1"/>
            <a:r>
              <a:rPr lang="en-US"/>
              <a:t>Extremely slow process</a:t>
            </a:r>
          </a:p>
          <a:p>
            <a:pPr lvl="1"/>
            <a:r>
              <a:rPr lang="en-US"/>
              <a:t>Climate change would be very gradual over millions of years</a:t>
            </a:r>
          </a:p>
        </p:txBody>
      </p:sp>
    </p:spTree>
    <p:extLst>
      <p:ext uri="{BB962C8B-B14F-4D97-AF65-F5344CB8AC3E}">
        <p14:creationId xmlns:p14="http://schemas.microsoft.com/office/powerpoint/2010/main" val="2064209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The most recent cold periods are linked to what are known as the Pleistocene </a:t>
            </a:r>
            <a:r>
              <a:rPr lang="en-US" dirty="0"/>
              <a:t>Ice Age, Little Ice Age, Medieval Warm </a:t>
            </a:r>
            <a:r>
              <a:rPr lang="en-US" dirty="0" smtClean="0"/>
              <a:t>Period</a:t>
            </a:r>
            <a:endParaRPr lang="en-US" dirty="0"/>
          </a:p>
          <a:p>
            <a:r>
              <a:rPr lang="en-US" dirty="0"/>
              <a:t>Recent change unprecedented</a:t>
            </a:r>
          </a:p>
          <a:p>
            <a:pPr lvl="1"/>
            <a:r>
              <a:rPr lang="en-US" dirty="0"/>
              <a:t>More likely result of human activity than natural causes </a:t>
            </a:r>
          </a:p>
        </p:txBody>
      </p:sp>
    </p:spTree>
    <p:extLst>
      <p:ext uri="{BB962C8B-B14F-4D97-AF65-F5344CB8AC3E}">
        <p14:creationId xmlns:p14="http://schemas.microsoft.com/office/powerpoint/2010/main" val="352241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Storms and Air Masses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71600"/>
            <a:ext cx="8001000" cy="1981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Storms</a:t>
            </a:r>
            <a:r>
              <a:rPr lang="en-US" sz="2800"/>
              <a:t> – disturbances with strong winds and precipitation</a:t>
            </a:r>
          </a:p>
          <a:p>
            <a:r>
              <a:rPr lang="en-US" sz="2800">
                <a:solidFill>
                  <a:srgbClr val="FF0000"/>
                </a:solidFill>
              </a:rPr>
              <a:t>Air masses </a:t>
            </a:r>
            <a:r>
              <a:rPr lang="en-US" sz="2800"/>
              <a:t>– large volumes of air with distinct properties</a:t>
            </a:r>
          </a:p>
          <a:p>
            <a:endParaRPr lang="en-US" sz="2800"/>
          </a:p>
        </p:txBody>
      </p:sp>
      <p:pic>
        <p:nvPicPr>
          <p:cNvPr id="43013" name="Picture 5" descr="EoO_10e_Figure_06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03550"/>
            <a:ext cx="44958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Documenting Human-Caused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Intergovernmental Panel on Climate Change (IPCC) </a:t>
            </a:r>
          </a:p>
          <a:p>
            <a:pPr lvl="1">
              <a:lnSpc>
                <a:spcPct val="90000"/>
              </a:lnSpc>
            </a:pPr>
            <a:r>
              <a:rPr lang="en-US"/>
              <a:t>Global group of scientists</a:t>
            </a:r>
          </a:p>
          <a:p>
            <a:pPr lvl="1">
              <a:lnSpc>
                <a:spcPct val="90000"/>
              </a:lnSpc>
            </a:pPr>
            <a:r>
              <a:rPr lang="en-US"/>
              <a:t>Published assessments since 1990</a:t>
            </a:r>
          </a:p>
          <a:p>
            <a:pPr lvl="1">
              <a:lnSpc>
                <a:spcPct val="90000"/>
              </a:lnSpc>
            </a:pPr>
            <a:r>
              <a:rPr lang="en-US"/>
              <a:t>Predict global temperature changes of </a:t>
            </a:r>
            <a:br>
              <a:rPr lang="en-US"/>
            </a:br>
            <a:r>
              <a:rPr lang="en-US"/>
              <a:t>1.4</a:t>
            </a:r>
            <a:r>
              <a:rPr lang="en-US">
                <a:cs typeface="Arial" charset="0"/>
              </a:rPr>
              <a:t>–</a:t>
            </a:r>
            <a:r>
              <a:rPr lang="en-US"/>
              <a:t>5.8</a:t>
            </a:r>
            <a:r>
              <a:rPr lang="en-US">
                <a:cs typeface="Arial" charset="0"/>
              </a:rPr>
              <a:t>°</a:t>
            </a:r>
            <a:r>
              <a:rPr lang="en-US"/>
              <a:t>C (2.5</a:t>
            </a:r>
            <a:r>
              <a:rPr lang="en-US">
                <a:cs typeface="Arial" charset="0"/>
              </a:rPr>
              <a:t>–</a:t>
            </a:r>
            <a:r>
              <a:rPr lang="en-US"/>
              <a:t>10.4</a:t>
            </a:r>
            <a:r>
              <a:rPr lang="en-US">
                <a:cs typeface="Arial" charset="0"/>
              </a:rPr>
              <a:t>°</a:t>
            </a:r>
            <a:r>
              <a:rPr lang="en-US"/>
              <a:t>F)  </a:t>
            </a:r>
          </a:p>
          <a:p>
            <a:pPr>
              <a:lnSpc>
                <a:spcPct val="90000"/>
              </a:lnSpc>
            </a:pPr>
            <a:r>
              <a:rPr lang="en-US"/>
              <a:t>Climate change models can mimic modern conditions only if human emissions are taken into account.</a:t>
            </a:r>
          </a:p>
        </p:txBody>
      </p:sp>
    </p:spTree>
    <p:extLst>
      <p:ext uri="{BB962C8B-B14F-4D97-AF65-F5344CB8AC3E}">
        <p14:creationId xmlns:p14="http://schemas.microsoft.com/office/powerpoint/2010/main" val="208556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Atmosphere’s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Global warming </a:t>
            </a:r>
            <a:r>
              <a:rPr lang="en-US" sz="2800"/>
              <a:t>– increase in Earth’s global temperatures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Greenhouse effect </a:t>
            </a:r>
            <a:r>
              <a:rPr lang="en-US" sz="2800"/>
              <a:t>– keeps Earth’s surface habitable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Incoming heat energy is shorter wavelengths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Longer wavelengths – some trapped, some escape, net warming effect</a:t>
            </a:r>
          </a:p>
        </p:txBody>
      </p:sp>
      <p:pic>
        <p:nvPicPr>
          <p:cNvPr id="25605" name="Picture 5" descr="EoO_10e_Figure_16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585913"/>
            <a:ext cx="4059237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33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Earth’s Heat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112838"/>
            <a:ext cx="4343400" cy="4525962"/>
          </a:xfrm>
        </p:spPr>
        <p:txBody>
          <a:bodyPr>
            <a:normAutofit/>
          </a:bodyPr>
          <a:lstStyle/>
          <a:p>
            <a:r>
              <a:rPr lang="en-US" sz="2600"/>
              <a:t>Addition to or subtraction from heat on Earth</a:t>
            </a:r>
          </a:p>
          <a:p>
            <a:r>
              <a:rPr lang="en-US" sz="2600"/>
              <a:t>Incoming radiation from Sun shorter wavelengths</a:t>
            </a:r>
          </a:p>
          <a:p>
            <a:r>
              <a:rPr lang="en-US" sz="2600"/>
              <a:t>Outgoing radiation from Earth longer wavelengths</a:t>
            </a:r>
          </a:p>
          <a:p>
            <a:r>
              <a:rPr lang="en-US" sz="2600"/>
              <a:t>Rates of energy absorption and reradiation must be equal</a:t>
            </a:r>
          </a:p>
        </p:txBody>
      </p:sp>
      <p:pic>
        <p:nvPicPr>
          <p:cNvPr id="26629" name="Picture 5" descr="EoO_10e_Figure_16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4196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32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Heat Budget</a:t>
            </a:r>
          </a:p>
        </p:txBody>
      </p:sp>
      <p:pic>
        <p:nvPicPr>
          <p:cNvPr id="27652" name="Picture 4" descr="EoO_10e_Figure_16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91400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4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Greenhouse Gases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Greenhouse gases - carbon dioxide, methane, water vapor, nitrous oxide, and ozone/CFCs.  </a:t>
            </a:r>
          </a:p>
          <a:p>
            <a:pPr eaLnBrk="1" hangingPunct="1"/>
            <a:r>
              <a:rPr lang="en-US" altLang="en-US" smtClean="0"/>
              <a:t>Are they all bad? </a:t>
            </a:r>
          </a:p>
          <a:p>
            <a:pPr eaLnBrk="1" hangingPunct="1"/>
            <a:r>
              <a:rPr lang="en-US" altLang="en-US" smtClean="0"/>
              <a:t>Retain heat through a process called the Greenhouse effect.   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Picture taken from: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http://mikeytherhino.files.wordpress.com/2008/06/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greenhouse_gases.jpg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3316" name="Picture 2" descr="http://tbn0.google.com/images?q=tbn:brz9z4vQM98qfM:http://blog.wired.com/cars/images/2007/07/04/greenhouse_gas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33875"/>
            <a:ext cx="27384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81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Greenhouse Gases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Water vapor</a:t>
            </a:r>
          </a:p>
          <a:p>
            <a:pPr lvl="1"/>
            <a:r>
              <a:rPr lang="en-US"/>
              <a:t>Most important </a:t>
            </a:r>
          </a:p>
          <a:p>
            <a:pPr lvl="1"/>
            <a:r>
              <a:rPr lang="en-US"/>
              <a:t>66</a:t>
            </a:r>
            <a:r>
              <a:rPr lang="en-US">
                <a:cs typeface="Arial" charset="0"/>
              </a:rPr>
              <a:t>–</a:t>
            </a:r>
            <a:r>
              <a:rPr lang="en-US"/>
              <a:t>85% of greenhouse effect</a:t>
            </a:r>
          </a:p>
          <a:p>
            <a:r>
              <a:rPr lang="en-US">
                <a:solidFill>
                  <a:srgbClr val="FF0000"/>
                </a:solidFill>
              </a:rPr>
              <a:t>Carbon dioxide</a:t>
            </a:r>
          </a:p>
          <a:p>
            <a:pPr lvl="1"/>
            <a:r>
              <a:rPr lang="en-US"/>
              <a:t>Natural part of atmosphere</a:t>
            </a:r>
          </a:p>
          <a:p>
            <a:pPr lvl="1"/>
            <a:r>
              <a:rPr lang="en-US"/>
              <a:t>Greatest relative contribution from human activities</a:t>
            </a:r>
          </a:p>
          <a:p>
            <a:pPr lvl="1"/>
            <a:r>
              <a:rPr lang="en-US"/>
              <a:t>Burning of </a:t>
            </a:r>
            <a:r>
              <a:rPr lang="en-US" i="1"/>
              <a:t>fossil fuels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7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Atmospheric Carbon Dioxide </a:t>
            </a:r>
          </a:p>
        </p:txBody>
      </p:sp>
      <p:pic>
        <p:nvPicPr>
          <p:cNvPr id="29700" name="Picture 4" descr="EoO_10e_Figure_16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685800"/>
            <a:ext cx="10972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Greenhouse Gases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Methane</a:t>
            </a:r>
          </a:p>
          <a:p>
            <a:pPr lvl="1"/>
            <a:r>
              <a:rPr lang="en-US"/>
              <a:t>Second most abundant human-caused greenhouse gas</a:t>
            </a:r>
          </a:p>
          <a:p>
            <a:pPr lvl="1"/>
            <a:r>
              <a:rPr lang="en-US"/>
              <a:t>Great warming power per molecule</a:t>
            </a:r>
          </a:p>
          <a:p>
            <a:pPr lvl="1"/>
            <a:r>
              <a:rPr lang="en-US"/>
              <a:t>Landfill decomposition</a:t>
            </a:r>
          </a:p>
          <a:p>
            <a:pPr lvl="1"/>
            <a:r>
              <a:rPr lang="en-US"/>
              <a:t>Cattle</a:t>
            </a:r>
          </a:p>
          <a:p>
            <a:r>
              <a:rPr lang="en-US"/>
              <a:t>Other trace gases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Nitrous oxide, CFCs, ozone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4300"/>
              <a:t>Human-Caused Greenhouse Gases</a:t>
            </a:r>
          </a:p>
        </p:txBody>
      </p:sp>
      <p:pic>
        <p:nvPicPr>
          <p:cNvPr id="31748" name="Picture 4" descr="EoO_10e_Table_16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20738"/>
            <a:ext cx="769620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High Pressure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Higher pressure than what is </a:t>
            </a:r>
          </a:p>
          <a:p>
            <a:pPr eaLnBrk="1" hangingPunct="1">
              <a:buFont typeface="Arial" charset="0"/>
              <a:buNone/>
            </a:pPr>
            <a:r>
              <a:rPr lang="en-US" altLang="en-US" b="1" smtClean="0"/>
              <a:t>    normal for that altitude.  </a:t>
            </a:r>
          </a:p>
          <a:p>
            <a:pPr eaLnBrk="1" hangingPunct="1"/>
            <a:r>
              <a:rPr lang="en-US" altLang="en-US" smtClean="0"/>
              <a:t>What do you notice about the air in this region?</a:t>
            </a:r>
          </a:p>
          <a:p>
            <a:pPr eaLnBrk="1" hangingPunct="1"/>
            <a:r>
              <a:rPr lang="en-US" altLang="en-US" smtClean="0"/>
              <a:t> Brings clear skies and fair weather.  </a:t>
            </a:r>
          </a:p>
          <a:p>
            <a:pPr lvl="1" eaLnBrk="1" hangingPunct="1"/>
            <a:r>
              <a:rPr lang="en-US" altLang="en-US" smtClean="0"/>
              <a:t>The sinking cold air warms as it does so and becomes stable.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1400" i="1" smtClean="0"/>
              <a:t>Picture taken from: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1400" i="1" smtClean="0"/>
              <a:t>	http://www.windows.ucar.edu/tour/link=/earth/Atmosphere/high_pressure.html</a:t>
            </a:r>
          </a:p>
        </p:txBody>
      </p:sp>
      <p:pic>
        <p:nvPicPr>
          <p:cNvPr id="4100" name="Picture 2" descr="http://www.windows.ucar.edu/earth/Atmosphere/images/high_pressure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"/>
            <a:ext cx="2209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Albedo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Albedo is a term describing how reflective a surface is</a:t>
            </a:r>
          </a:p>
          <a:p>
            <a:r>
              <a:rPr lang="en-US" altLang="en-US" dirty="0" smtClean="0"/>
              <a:t>It is given as a decimal between 0 and 1 (0 would not reflect any light, 1 would reflect all light)</a:t>
            </a:r>
          </a:p>
          <a:p>
            <a:r>
              <a:rPr lang="en-US" altLang="en-US" dirty="0" smtClean="0"/>
              <a:t>Earth’s albedo is currently accepted as .31</a:t>
            </a:r>
          </a:p>
          <a:p>
            <a:r>
              <a:rPr lang="en-US" altLang="en-US" dirty="0" smtClean="0"/>
              <a:t>Could humans change the Earth’s albedo? (Discuss feedback loops)</a:t>
            </a:r>
          </a:p>
        </p:txBody>
      </p:sp>
    </p:spTree>
    <p:extLst>
      <p:ext uri="{BB962C8B-B14F-4D97-AF65-F5344CB8AC3E}">
        <p14:creationId xmlns:p14="http://schemas.microsoft.com/office/powerpoint/2010/main" val="30897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 Pressure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mtClean="0"/>
              <a:t>A low pressure region (depression 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en-US" altLang="en-US" smtClean="0"/>
              <a:t>     or cyclone) is caused by rising air.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mtClean="0"/>
              <a:t>Clouds, rain, and very strong winds 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en-US" altLang="en-US" smtClean="0"/>
              <a:t>     occur.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smtClean="0"/>
              <a:t>Why do you think that is?</a:t>
            </a:r>
          </a:p>
          <a:p>
            <a:pPr marL="342900" lvl="1" indent="-342900" eaLnBrk="1" hangingPunct="1">
              <a:buFont typeface="Arial" charset="0"/>
              <a:buNone/>
            </a:pPr>
            <a:endParaRPr lang="en-US" altLang="en-US" sz="1600" i="1" smtClean="0"/>
          </a:p>
          <a:p>
            <a:pPr marL="342900" lvl="1" indent="-342900" eaLnBrk="1" hangingPunct="1">
              <a:buFont typeface="Arial" charset="0"/>
              <a:buNone/>
            </a:pPr>
            <a:endParaRPr lang="en-US" altLang="en-US" sz="1600" i="1" smtClean="0"/>
          </a:p>
          <a:p>
            <a:pPr marL="342900" lvl="1" indent="-342900" eaLnBrk="1" hangingPunct="1">
              <a:buFont typeface="Arial" charset="0"/>
              <a:buNone/>
            </a:pPr>
            <a:endParaRPr lang="en-US" altLang="en-US" sz="1600" i="1" smtClean="0"/>
          </a:p>
          <a:p>
            <a:pPr marL="342900" lvl="1" indent="-342900" eaLnBrk="1" hangingPunct="1">
              <a:buFont typeface="Arial" charset="0"/>
              <a:buNone/>
            </a:pPr>
            <a:endParaRPr lang="en-US" altLang="en-US" sz="1600" i="1" smtClean="0"/>
          </a:p>
          <a:p>
            <a:pPr marL="342900" lvl="1" indent="-342900" eaLnBrk="1" hangingPunct="1">
              <a:buFont typeface="Arial" charset="0"/>
              <a:buNone/>
            </a:pPr>
            <a:endParaRPr lang="en-US" altLang="en-US" sz="1400" i="1" smtClean="0"/>
          </a:p>
          <a:p>
            <a:pPr marL="342900" lvl="1" indent="-342900" eaLnBrk="1" hangingPunct="1">
              <a:buFont typeface="Arial" charset="0"/>
              <a:buNone/>
            </a:pPr>
            <a:r>
              <a:rPr lang="en-US" altLang="en-US" sz="1400" i="1" smtClean="0"/>
              <a:t>Picture taken from: 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en-US" altLang="en-US" sz="1400" i="1" smtClean="0"/>
              <a:t>	http://www.windows.ucar.edu/tour/link=/earth/Atmosphere/low_pressure.html</a:t>
            </a:r>
          </a:p>
        </p:txBody>
      </p:sp>
      <p:pic>
        <p:nvPicPr>
          <p:cNvPr id="5124" name="Picture 2" descr="http://www.windows.ucar.edu/earth/Atmosphere/images/low_pressure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162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44036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Fronts</a:t>
            </a:r>
            <a:r>
              <a:rPr lang="en-US" sz="2800"/>
              <a:t> – boundaries between air masses</a:t>
            </a:r>
          </a:p>
          <a:p>
            <a:pPr lvl="1"/>
            <a:r>
              <a:rPr lang="en-US" sz="2400"/>
              <a:t>Warm front </a:t>
            </a:r>
          </a:p>
          <a:p>
            <a:pPr lvl="1"/>
            <a:r>
              <a:rPr lang="en-US" sz="2400"/>
              <a:t>Cold front</a:t>
            </a:r>
          </a:p>
          <a:p>
            <a:r>
              <a:rPr lang="en-US" sz="2800"/>
              <a:t>Storms typically develop at fronts.</a:t>
            </a:r>
          </a:p>
          <a:p>
            <a:r>
              <a:rPr lang="en-US" sz="2800">
                <a:solidFill>
                  <a:srgbClr val="FF0000"/>
                </a:solidFill>
              </a:rPr>
              <a:t>Jet Stream </a:t>
            </a:r>
            <a:r>
              <a:rPr lang="en-US" sz="2800"/>
              <a:t>– may cause unusual weather by steering air masses.</a:t>
            </a:r>
          </a:p>
        </p:txBody>
      </p:sp>
      <p:pic>
        <p:nvPicPr>
          <p:cNvPr id="44037" name="Picture 5" descr="EoO_10e_Figure_06_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56076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Temperature &amp; 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Temperature - </a:t>
            </a:r>
            <a:r>
              <a:rPr lang="en-US" dirty="0" smtClean="0"/>
              <a:t>Air higher in pressure is usually cooler air and air lower in pressure is usually warmer air.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happens when the two meet?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Humidity - </a:t>
            </a:r>
            <a:r>
              <a:rPr lang="en-US" dirty="0" smtClean="0"/>
              <a:t>How much water is in the air over how much water could fit in the air (right before the water begins to condense out of the air).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Dew point</a:t>
            </a:r>
            <a:r>
              <a:rPr lang="en-US" dirty="0" smtClean="0"/>
              <a:t> - Temperature at which the moisture saturates the air is the dew point.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9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 Caused by the earth’s surface </a:t>
            </a:r>
            <a:br>
              <a:rPr lang="en-US" altLang="en-US" smtClean="0"/>
            </a:br>
            <a:r>
              <a:rPr lang="en-US" altLang="en-US" smtClean="0"/>
              <a:t>being heated unevenly by the sun.  </a:t>
            </a:r>
          </a:p>
          <a:p>
            <a:pPr eaLnBrk="1" hangingPunct="1"/>
            <a:r>
              <a:rPr lang="en-US" altLang="en-US" smtClean="0"/>
              <a:t>Why would the earth’s surface heat unevenly?</a:t>
            </a:r>
          </a:p>
          <a:p>
            <a:pPr eaLnBrk="1" hangingPunct="1"/>
            <a:r>
              <a:rPr lang="en-US" altLang="en-US" smtClean="0"/>
              <a:t>How do you think this causes the wind?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Picture taken from: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400" i="1" smtClean="0"/>
              <a:t>	http://www.disc.wisc.edu/pubs/Newsletters/feb03news.html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9220" name="Picture 2" descr="http://www.disc.wisc.edu/pubs/images/w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2415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1258</Words>
  <Application>Microsoft Office PowerPoint</Application>
  <PresentationFormat>On-screen Show (4:3)</PresentationFormat>
  <Paragraphs>294</Paragraphs>
  <Slides>50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Weather &amp; Climate Definitions</vt:lpstr>
      <vt:lpstr>Atmosphere</vt:lpstr>
      <vt:lpstr>Sea and Land Breezes</vt:lpstr>
      <vt:lpstr>Storms and Air Masses</vt:lpstr>
      <vt:lpstr>High Pressure</vt:lpstr>
      <vt:lpstr>Low Pressure</vt:lpstr>
      <vt:lpstr>Fronts</vt:lpstr>
      <vt:lpstr>Temperature &amp; Humidity</vt:lpstr>
      <vt:lpstr>Wind</vt:lpstr>
      <vt:lpstr>Thunderstorms</vt:lpstr>
      <vt:lpstr>Lightning </vt:lpstr>
      <vt:lpstr>Tropical Cyclones (Hurricanes)</vt:lpstr>
      <vt:lpstr>Hurricane Origins</vt:lpstr>
      <vt:lpstr>Hurricane Intensity</vt:lpstr>
      <vt:lpstr>Hurricanes</vt:lpstr>
      <vt:lpstr>Historical Storm Tracks</vt:lpstr>
      <vt:lpstr>Hurricane Destruction</vt:lpstr>
      <vt:lpstr>Ocean’s Climate Patterns</vt:lpstr>
      <vt:lpstr>Ocean’s Climate Zones</vt:lpstr>
      <vt:lpstr>Ocean’s Climate Zones</vt:lpstr>
      <vt:lpstr>Atmospheric-Ocean Connections in the Pacific Ocean</vt:lpstr>
      <vt:lpstr>Normal Conditions, Walker Circulation</vt:lpstr>
      <vt:lpstr>El Niño – Southern Oscillation (ENSO)</vt:lpstr>
      <vt:lpstr>ENSO Conditions in the Pacific Ocean</vt:lpstr>
      <vt:lpstr>La Niña – ENSO Cool Phase</vt:lpstr>
      <vt:lpstr>La Niña Conditions </vt:lpstr>
      <vt:lpstr>Occurrence of ENSO Events</vt:lpstr>
      <vt:lpstr>ENSO Occurrences </vt:lpstr>
      <vt:lpstr>ENSO has Global Impacts</vt:lpstr>
      <vt:lpstr>Notable ENSO Events</vt:lpstr>
      <vt:lpstr>Predicting El Niño Events </vt:lpstr>
      <vt:lpstr>Earth’s Climate System</vt:lpstr>
      <vt:lpstr>Earth’s Climate System</vt:lpstr>
      <vt:lpstr>Determining Causes of Earth’s Climate Change</vt:lpstr>
      <vt:lpstr>Natural Causes of Climate Change</vt:lpstr>
      <vt:lpstr>Natural Causes of Climate Change</vt:lpstr>
      <vt:lpstr>Natural Causes of Climate Change</vt:lpstr>
      <vt:lpstr>Natural Causes of Climate Change</vt:lpstr>
      <vt:lpstr>Natural Causes of Climate Change</vt:lpstr>
      <vt:lpstr>Documenting Human-Caused Climate Change</vt:lpstr>
      <vt:lpstr>Atmosphere’s Greenhouse Effect</vt:lpstr>
      <vt:lpstr>Earth’s Heat Budget</vt:lpstr>
      <vt:lpstr>Earth’s Heat Budget</vt:lpstr>
      <vt:lpstr>Greenhouse Gases</vt:lpstr>
      <vt:lpstr>Greenhouse Gases</vt:lpstr>
      <vt:lpstr>Atmospheric Carbon Dioxide </vt:lpstr>
      <vt:lpstr>PowerPoint Presentation</vt:lpstr>
      <vt:lpstr>Greenhouse Gases</vt:lpstr>
      <vt:lpstr>Human-Caused Greenhouse Gases</vt:lpstr>
      <vt:lpstr>Albedo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jsembach</dc:creator>
  <cp:lastModifiedBy>Windows User</cp:lastModifiedBy>
  <cp:revision>12</cp:revision>
  <dcterms:created xsi:type="dcterms:W3CDTF">2013-02-04T15:15:36Z</dcterms:created>
  <dcterms:modified xsi:type="dcterms:W3CDTF">2015-02-24T21:52:15Z</dcterms:modified>
</cp:coreProperties>
</file>